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9" r:id="rId3"/>
    <p:sldId id="424" r:id="rId4"/>
    <p:sldId id="427" r:id="rId5"/>
    <p:sldId id="436" r:id="rId6"/>
    <p:sldId id="440" r:id="rId7"/>
    <p:sldId id="433" r:id="rId8"/>
    <p:sldId id="441" r:id="rId9"/>
    <p:sldId id="432" r:id="rId10"/>
    <p:sldId id="437" r:id="rId11"/>
    <p:sldId id="434" r:id="rId12"/>
    <p:sldId id="429" r:id="rId13"/>
    <p:sldId id="435" r:id="rId14"/>
    <p:sldId id="431" r:id="rId15"/>
    <p:sldId id="438" r:id="rId16"/>
    <p:sldId id="40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E381B5-62CE-4B61-A530-DA08031DD59A}">
          <p14:sldIdLst>
            <p14:sldId id="256"/>
            <p14:sldId id="439"/>
            <p14:sldId id="424"/>
            <p14:sldId id="427"/>
            <p14:sldId id="436"/>
            <p14:sldId id="440"/>
            <p14:sldId id="433"/>
            <p14:sldId id="441"/>
            <p14:sldId id="432"/>
            <p14:sldId id="437"/>
            <p14:sldId id="434"/>
            <p14:sldId id="429"/>
            <p14:sldId id="435"/>
            <p14:sldId id="431"/>
            <p14:sldId id="438"/>
          </p14:sldIdLst>
        </p14:section>
        <p14:section name="Untitled Section" id="{8893EFCC-826B-474A-A0A7-389D4E326F5B}">
          <p14:sldIdLst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Lisa M." initials="KLM" lastIdx="1" clrIdx="0">
    <p:extLst>
      <p:ext uri="{19B8F6BF-5375-455C-9EA6-DF929625EA0E}">
        <p15:presenceInfo xmlns:p15="http://schemas.microsoft.com/office/powerpoint/2012/main" userId="S-1-5-21-2084250303-1527253479-569397357-91235" providerId="AD"/>
      </p:ext>
    </p:extLst>
  </p:cmAuthor>
  <p:cmAuthor id="2" name="Gordineer, Lauren A (OPWDD)" initials="GLA(" lastIdx="1" clrIdx="1">
    <p:extLst>
      <p:ext uri="{19B8F6BF-5375-455C-9EA6-DF929625EA0E}">
        <p15:presenceInfo xmlns:p15="http://schemas.microsoft.com/office/powerpoint/2012/main" userId="S-1-5-21-2084250303-1527253479-569397357-140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331"/>
    <a:srgbClr val="5A2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7299" autoAdjust="0"/>
  </p:normalViewPr>
  <p:slideViewPr>
    <p:cSldViewPr snapToGrid="0" snapToObjects="1" showGuides="1">
      <p:cViewPr varScale="1">
        <p:scale>
          <a:sx n="94" d="100"/>
          <a:sy n="94" d="100"/>
        </p:scale>
        <p:origin x="3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'[report_final-msc-workforce-results_20170119-174020.xlsx]1)  Between October 1, 20'!$B$10:$B$286</c:f>
              <c:numCache>
                <c:formatCode>General</c:formatCode>
                <c:ptCount val="2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16</c:v>
                </c:pt>
                <c:pt idx="65">
                  <c:v>16</c:v>
                </c:pt>
                <c:pt idx="66">
                  <c:v>16</c:v>
                </c:pt>
                <c:pt idx="67">
                  <c:v>17</c:v>
                </c:pt>
                <c:pt idx="68">
                  <c:v>17</c:v>
                </c:pt>
                <c:pt idx="69">
                  <c:v>17</c:v>
                </c:pt>
                <c:pt idx="70">
                  <c:v>17</c:v>
                </c:pt>
                <c:pt idx="71">
                  <c:v>17</c:v>
                </c:pt>
                <c:pt idx="72">
                  <c:v>17</c:v>
                </c:pt>
                <c:pt idx="73">
                  <c:v>17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19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21</c:v>
                </c:pt>
                <c:pt idx="108">
                  <c:v>21</c:v>
                </c:pt>
                <c:pt idx="109">
                  <c:v>21</c:v>
                </c:pt>
                <c:pt idx="110">
                  <c:v>23</c:v>
                </c:pt>
                <c:pt idx="111">
                  <c:v>24</c:v>
                </c:pt>
                <c:pt idx="112">
                  <c:v>25</c:v>
                </c:pt>
                <c:pt idx="113">
                  <c:v>26</c:v>
                </c:pt>
                <c:pt idx="114">
                  <c:v>27</c:v>
                </c:pt>
                <c:pt idx="115">
                  <c:v>28</c:v>
                </c:pt>
                <c:pt idx="116">
                  <c:v>29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32</c:v>
                </c:pt>
                <c:pt idx="133">
                  <c:v>38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40</c:v>
                </c:pt>
                <c:pt idx="166">
                  <c:v>41</c:v>
                </c:pt>
                <c:pt idx="167">
                  <c:v>46</c:v>
                </c:pt>
                <c:pt idx="168">
                  <c:v>46</c:v>
                </c:pt>
                <c:pt idx="169">
                  <c:v>48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50</c:v>
                </c:pt>
                <c:pt idx="201">
                  <c:v>55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7</c:v>
                </c:pt>
                <c:pt idx="224">
                  <c:v>7</c:v>
                </c:pt>
                <c:pt idx="225">
                  <c:v>7</c:v>
                </c:pt>
                <c:pt idx="226">
                  <c:v>7</c:v>
                </c:pt>
                <c:pt idx="227">
                  <c:v>7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7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71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80</c:v>
                </c:pt>
                <c:pt idx="252">
                  <c:v>9</c:v>
                </c:pt>
                <c:pt idx="253">
                  <c:v>9</c:v>
                </c:pt>
                <c:pt idx="254">
                  <c:v>9</c:v>
                </c:pt>
                <c:pt idx="255">
                  <c:v>9</c:v>
                </c:pt>
                <c:pt idx="256">
                  <c:v>9</c:v>
                </c:pt>
                <c:pt idx="257">
                  <c:v>9</c:v>
                </c:pt>
                <c:pt idx="258">
                  <c:v>9</c:v>
                </c:pt>
                <c:pt idx="259">
                  <c:v>9</c:v>
                </c:pt>
                <c:pt idx="260">
                  <c:v>9</c:v>
                </c:pt>
                <c:pt idx="261">
                  <c:v>9</c:v>
                </c:pt>
                <c:pt idx="262">
                  <c:v>9</c:v>
                </c:pt>
                <c:pt idx="263">
                  <c:v>9</c:v>
                </c:pt>
                <c:pt idx="264">
                  <c:v>9</c:v>
                </c:pt>
                <c:pt idx="265">
                  <c:v>9</c:v>
                </c:pt>
                <c:pt idx="266">
                  <c:v>9</c:v>
                </c:pt>
                <c:pt idx="267">
                  <c:v>1</c:v>
                </c:pt>
                <c:pt idx="268">
                  <c:v>11</c:v>
                </c:pt>
                <c:pt idx="269">
                  <c:v>2</c:v>
                </c:pt>
                <c:pt idx="270">
                  <c:v>3</c:v>
                </c:pt>
                <c:pt idx="271">
                  <c:v>4</c:v>
                </c:pt>
                <c:pt idx="272">
                  <c:v>4</c:v>
                </c:pt>
                <c:pt idx="273">
                  <c:v>5</c:v>
                </c:pt>
                <c:pt idx="274">
                  <c:v>6</c:v>
                </c:pt>
                <c:pt idx="275">
                  <c:v>6</c:v>
                </c:pt>
                <c:pt idx="27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620704"/>
        <c:axId val="323621096"/>
      </c:barChart>
      <c:catAx>
        <c:axId val="32362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Agency Response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621096"/>
        <c:crosses val="autoZero"/>
        <c:auto val="1"/>
        <c:lblAlgn val="ctr"/>
        <c:lblOffset val="100"/>
        <c:noMultiLvlLbl val="0"/>
      </c:catAx>
      <c:valAx>
        <c:axId val="32362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FT MSCs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62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'2) Between October 1, 201'!$B$8:$B$284</c:f>
              <c:numCache>
                <c:formatCode>General</c:formatCode>
                <c:ptCount val="2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14</c:v>
                </c:pt>
                <c:pt idx="190">
                  <c:v>14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4</c:v>
                </c:pt>
                <c:pt idx="253">
                  <c:v>4</c:v>
                </c:pt>
                <c:pt idx="254">
                  <c:v>4</c:v>
                </c:pt>
                <c:pt idx="255">
                  <c:v>4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7</c:v>
                </c:pt>
                <c:pt idx="265">
                  <c:v>8</c:v>
                </c:pt>
                <c:pt idx="266">
                  <c:v>8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1</c:v>
                </c:pt>
                <c:pt idx="274">
                  <c:v>1</c:v>
                </c:pt>
                <c:pt idx="275">
                  <c:v>2</c:v>
                </c:pt>
                <c:pt idx="27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193328"/>
        <c:axId val="324193720"/>
      </c:barChart>
      <c:catAx>
        <c:axId val="32419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Agency Response #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93720"/>
        <c:crosses val="autoZero"/>
        <c:auto val="1"/>
        <c:lblAlgn val="ctr"/>
        <c:lblOffset val="100"/>
        <c:noMultiLvlLbl val="0"/>
      </c:catAx>
      <c:valAx>
        <c:axId val="32419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PT MSCs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9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5094738453332E-2"/>
          <c:y val="1.4925325231085244E-2"/>
          <c:w val="0.92585907329005623"/>
          <c:h val="0.847368623758986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'6)  As of September 30, 2'!$A$4:$A$8</c:f>
              <c:strCache>
                <c:ptCount val="5"/>
                <c:pt idx="0">
                  <c:v>a) Less than an Associate's degree but has college credits in health and human services</c:v>
                </c:pt>
                <c:pt idx="1">
                  <c:v>b) Associate's degree</c:v>
                </c:pt>
                <c:pt idx="2">
                  <c:v>c)  Bachelor's degree</c:v>
                </c:pt>
                <c:pt idx="3">
                  <c:v>d)  Master's degree</c:v>
                </c:pt>
                <c:pt idx="4">
                  <c:v>e)  No college credits or degree</c:v>
                </c:pt>
              </c:strCache>
            </c:strRef>
          </c:cat>
          <c:val>
            <c:numRef>
              <c:f>'6)  As of September 30, 2'!$B$4:$B$8</c:f>
              <c:numCache>
                <c:formatCode>General</c:formatCode>
                <c:ptCount val="5"/>
                <c:pt idx="0">
                  <c:v>36</c:v>
                </c:pt>
                <c:pt idx="1">
                  <c:v>296</c:v>
                </c:pt>
                <c:pt idx="2" formatCode="#,##0">
                  <c:v>1792</c:v>
                </c:pt>
                <c:pt idx="3">
                  <c:v>536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194896"/>
        <c:axId val="322567312"/>
      </c:barChart>
      <c:catAx>
        <c:axId val="3241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567312"/>
        <c:crosses val="autoZero"/>
        <c:auto val="1"/>
        <c:lblAlgn val="ctr"/>
        <c:lblOffset val="100"/>
        <c:noMultiLvlLbl val="0"/>
      </c:catAx>
      <c:valAx>
        <c:axId val="3225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9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'5)  As of September 30, 2'!$A$4:$A$6</c:f>
              <c:strCache>
                <c:ptCount val="3"/>
                <c:pt idx="0">
                  <c:v>a)  0 - 2 years</c:v>
                </c:pt>
                <c:pt idx="1">
                  <c:v>b)  More than 2 years and up to 5 years</c:v>
                </c:pt>
                <c:pt idx="2">
                  <c:v>c)  More than 5 years</c:v>
                </c:pt>
              </c:strCache>
            </c:strRef>
          </c:cat>
          <c:val>
            <c:numRef>
              <c:f>'5)  As of September 30, 2'!$B$4:$B$6</c:f>
              <c:numCache>
                <c:formatCode>General</c:formatCode>
                <c:ptCount val="3"/>
                <c:pt idx="0" formatCode="#,##0">
                  <c:v>1134</c:v>
                </c:pt>
                <c:pt idx="1">
                  <c:v>631</c:v>
                </c:pt>
                <c:pt idx="2">
                  <c:v>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90976"/>
        <c:axId val="324591368"/>
      </c:barChart>
      <c:catAx>
        <c:axId val="3245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1368"/>
        <c:crosses val="autoZero"/>
        <c:auto val="1"/>
        <c:lblAlgn val="ctr"/>
        <c:lblOffset val="100"/>
        <c:noMultiLvlLbl val="0"/>
      </c:catAx>
      <c:valAx>
        <c:axId val="32459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'7) As of September 30, 20'!$B$8:$B$284</c:f>
              <c:numCache>
                <c:formatCode>General</c:formatCode>
                <c:ptCount val="277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15</c:v>
                </c:pt>
                <c:pt idx="13">
                  <c:v>3</c:v>
                </c:pt>
                <c:pt idx="14">
                  <c:v>6</c:v>
                </c:pt>
                <c:pt idx="15">
                  <c:v>10</c:v>
                </c:pt>
                <c:pt idx="16">
                  <c:v>4</c:v>
                </c:pt>
                <c:pt idx="17">
                  <c:v>10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17</c:v>
                </c:pt>
                <c:pt idx="22">
                  <c:v>4</c:v>
                </c:pt>
                <c:pt idx="23">
                  <c:v>11</c:v>
                </c:pt>
                <c:pt idx="24">
                  <c:v>9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6</c:v>
                </c:pt>
                <c:pt idx="30">
                  <c:v>5</c:v>
                </c:pt>
                <c:pt idx="31">
                  <c:v>5</c:v>
                </c:pt>
                <c:pt idx="32">
                  <c:v>0</c:v>
                </c:pt>
                <c:pt idx="33">
                  <c:v>16</c:v>
                </c:pt>
                <c:pt idx="34">
                  <c:v>4</c:v>
                </c:pt>
                <c:pt idx="35">
                  <c:v>5</c:v>
                </c:pt>
                <c:pt idx="36">
                  <c:v>3</c:v>
                </c:pt>
                <c:pt idx="37">
                  <c:v>6</c:v>
                </c:pt>
                <c:pt idx="38">
                  <c:v>20</c:v>
                </c:pt>
                <c:pt idx="39">
                  <c:v>5</c:v>
                </c:pt>
                <c:pt idx="40">
                  <c:v>14</c:v>
                </c:pt>
                <c:pt idx="41">
                  <c:v>0</c:v>
                </c:pt>
                <c:pt idx="42">
                  <c:v>1</c:v>
                </c:pt>
                <c:pt idx="43">
                  <c:v>5</c:v>
                </c:pt>
                <c:pt idx="44">
                  <c:v>3</c:v>
                </c:pt>
                <c:pt idx="45">
                  <c:v>14</c:v>
                </c:pt>
                <c:pt idx="46">
                  <c:v>1</c:v>
                </c:pt>
                <c:pt idx="47">
                  <c:v>5</c:v>
                </c:pt>
                <c:pt idx="48">
                  <c:v>18</c:v>
                </c:pt>
                <c:pt idx="49">
                  <c:v>9</c:v>
                </c:pt>
                <c:pt idx="50">
                  <c:v>10</c:v>
                </c:pt>
                <c:pt idx="51">
                  <c:v>2</c:v>
                </c:pt>
                <c:pt idx="52">
                  <c:v>6</c:v>
                </c:pt>
                <c:pt idx="53">
                  <c:v>3</c:v>
                </c:pt>
                <c:pt idx="54">
                  <c:v>10</c:v>
                </c:pt>
                <c:pt idx="55">
                  <c:v>3</c:v>
                </c:pt>
                <c:pt idx="56">
                  <c:v>5</c:v>
                </c:pt>
                <c:pt idx="57">
                  <c:v>4</c:v>
                </c:pt>
                <c:pt idx="58">
                  <c:v>6</c:v>
                </c:pt>
                <c:pt idx="59">
                  <c:v>7</c:v>
                </c:pt>
                <c:pt idx="60">
                  <c:v>4</c:v>
                </c:pt>
                <c:pt idx="61">
                  <c:v>2</c:v>
                </c:pt>
                <c:pt idx="62">
                  <c:v>0</c:v>
                </c:pt>
                <c:pt idx="63">
                  <c:v>19</c:v>
                </c:pt>
                <c:pt idx="64">
                  <c:v>4</c:v>
                </c:pt>
                <c:pt idx="65">
                  <c:v>10</c:v>
                </c:pt>
                <c:pt idx="66">
                  <c:v>7</c:v>
                </c:pt>
                <c:pt idx="67">
                  <c:v>3</c:v>
                </c:pt>
                <c:pt idx="68">
                  <c:v>10</c:v>
                </c:pt>
                <c:pt idx="69">
                  <c:v>34</c:v>
                </c:pt>
                <c:pt idx="70">
                  <c:v>2</c:v>
                </c:pt>
                <c:pt idx="71">
                  <c:v>14</c:v>
                </c:pt>
                <c:pt idx="72">
                  <c:v>7</c:v>
                </c:pt>
                <c:pt idx="73">
                  <c:v>4</c:v>
                </c:pt>
                <c:pt idx="74">
                  <c:v>4</c:v>
                </c:pt>
                <c:pt idx="75">
                  <c:v>18</c:v>
                </c:pt>
                <c:pt idx="76">
                  <c:v>5</c:v>
                </c:pt>
                <c:pt idx="77">
                  <c:v>2</c:v>
                </c:pt>
                <c:pt idx="78">
                  <c:v>3</c:v>
                </c:pt>
                <c:pt idx="79">
                  <c:v>4</c:v>
                </c:pt>
                <c:pt idx="80">
                  <c:v>2</c:v>
                </c:pt>
                <c:pt idx="81">
                  <c:v>6</c:v>
                </c:pt>
                <c:pt idx="82">
                  <c:v>17</c:v>
                </c:pt>
                <c:pt idx="83">
                  <c:v>10</c:v>
                </c:pt>
                <c:pt idx="84">
                  <c:v>0</c:v>
                </c:pt>
                <c:pt idx="85">
                  <c:v>1</c:v>
                </c:pt>
                <c:pt idx="86">
                  <c:v>6</c:v>
                </c:pt>
                <c:pt idx="87">
                  <c:v>9</c:v>
                </c:pt>
                <c:pt idx="88">
                  <c:v>1</c:v>
                </c:pt>
                <c:pt idx="89">
                  <c:v>6</c:v>
                </c:pt>
                <c:pt idx="90">
                  <c:v>6</c:v>
                </c:pt>
                <c:pt idx="91">
                  <c:v>23</c:v>
                </c:pt>
                <c:pt idx="92">
                  <c:v>2</c:v>
                </c:pt>
                <c:pt idx="93">
                  <c:v>2</c:v>
                </c:pt>
                <c:pt idx="94">
                  <c:v>3</c:v>
                </c:pt>
                <c:pt idx="95">
                  <c:v>9</c:v>
                </c:pt>
                <c:pt idx="96">
                  <c:v>4</c:v>
                </c:pt>
                <c:pt idx="97">
                  <c:v>9</c:v>
                </c:pt>
                <c:pt idx="98">
                  <c:v>20</c:v>
                </c:pt>
                <c:pt idx="99">
                  <c:v>4</c:v>
                </c:pt>
                <c:pt idx="100">
                  <c:v>9</c:v>
                </c:pt>
                <c:pt idx="101">
                  <c:v>2</c:v>
                </c:pt>
                <c:pt idx="102">
                  <c:v>6</c:v>
                </c:pt>
                <c:pt idx="103">
                  <c:v>0</c:v>
                </c:pt>
                <c:pt idx="104">
                  <c:v>14</c:v>
                </c:pt>
                <c:pt idx="105">
                  <c:v>16</c:v>
                </c:pt>
                <c:pt idx="106">
                  <c:v>11</c:v>
                </c:pt>
                <c:pt idx="107">
                  <c:v>4</c:v>
                </c:pt>
                <c:pt idx="108">
                  <c:v>2</c:v>
                </c:pt>
                <c:pt idx="109">
                  <c:v>8</c:v>
                </c:pt>
                <c:pt idx="110">
                  <c:v>1</c:v>
                </c:pt>
                <c:pt idx="111">
                  <c:v>10</c:v>
                </c:pt>
                <c:pt idx="112">
                  <c:v>5</c:v>
                </c:pt>
                <c:pt idx="113">
                  <c:v>7</c:v>
                </c:pt>
                <c:pt idx="114">
                  <c:v>13</c:v>
                </c:pt>
                <c:pt idx="115">
                  <c:v>1</c:v>
                </c:pt>
                <c:pt idx="116">
                  <c:v>4</c:v>
                </c:pt>
                <c:pt idx="117">
                  <c:v>2</c:v>
                </c:pt>
                <c:pt idx="118">
                  <c:v>5</c:v>
                </c:pt>
                <c:pt idx="119">
                  <c:v>11</c:v>
                </c:pt>
                <c:pt idx="120">
                  <c:v>5</c:v>
                </c:pt>
                <c:pt idx="121">
                  <c:v>0</c:v>
                </c:pt>
                <c:pt idx="122">
                  <c:v>5</c:v>
                </c:pt>
                <c:pt idx="123">
                  <c:v>4</c:v>
                </c:pt>
                <c:pt idx="124">
                  <c:v>15</c:v>
                </c:pt>
                <c:pt idx="125">
                  <c:v>16</c:v>
                </c:pt>
                <c:pt idx="126">
                  <c:v>1</c:v>
                </c:pt>
                <c:pt idx="127">
                  <c:v>12</c:v>
                </c:pt>
                <c:pt idx="128">
                  <c:v>9</c:v>
                </c:pt>
                <c:pt idx="129">
                  <c:v>5</c:v>
                </c:pt>
                <c:pt idx="130">
                  <c:v>18</c:v>
                </c:pt>
                <c:pt idx="131">
                  <c:v>5</c:v>
                </c:pt>
                <c:pt idx="132">
                  <c:v>7</c:v>
                </c:pt>
                <c:pt idx="133">
                  <c:v>8</c:v>
                </c:pt>
                <c:pt idx="134">
                  <c:v>12</c:v>
                </c:pt>
                <c:pt idx="135">
                  <c:v>4</c:v>
                </c:pt>
                <c:pt idx="136">
                  <c:v>9</c:v>
                </c:pt>
                <c:pt idx="137">
                  <c:v>13</c:v>
                </c:pt>
                <c:pt idx="138">
                  <c:v>7</c:v>
                </c:pt>
                <c:pt idx="139">
                  <c:v>4</c:v>
                </c:pt>
                <c:pt idx="140">
                  <c:v>9</c:v>
                </c:pt>
                <c:pt idx="141">
                  <c:v>2</c:v>
                </c:pt>
                <c:pt idx="142">
                  <c:v>0</c:v>
                </c:pt>
                <c:pt idx="143">
                  <c:v>14</c:v>
                </c:pt>
                <c:pt idx="144">
                  <c:v>3</c:v>
                </c:pt>
                <c:pt idx="145">
                  <c:v>9</c:v>
                </c:pt>
                <c:pt idx="146">
                  <c:v>79</c:v>
                </c:pt>
                <c:pt idx="147">
                  <c:v>4</c:v>
                </c:pt>
                <c:pt idx="148">
                  <c:v>13</c:v>
                </c:pt>
                <c:pt idx="149">
                  <c:v>6</c:v>
                </c:pt>
                <c:pt idx="150">
                  <c:v>4</c:v>
                </c:pt>
                <c:pt idx="151">
                  <c:v>11</c:v>
                </c:pt>
                <c:pt idx="152">
                  <c:v>15</c:v>
                </c:pt>
                <c:pt idx="153">
                  <c:v>12</c:v>
                </c:pt>
                <c:pt idx="154">
                  <c:v>10</c:v>
                </c:pt>
                <c:pt idx="155">
                  <c:v>15</c:v>
                </c:pt>
                <c:pt idx="156">
                  <c:v>8</c:v>
                </c:pt>
                <c:pt idx="157">
                  <c:v>20</c:v>
                </c:pt>
                <c:pt idx="158">
                  <c:v>8</c:v>
                </c:pt>
                <c:pt idx="159">
                  <c:v>40</c:v>
                </c:pt>
                <c:pt idx="160">
                  <c:v>28</c:v>
                </c:pt>
                <c:pt idx="161">
                  <c:v>11</c:v>
                </c:pt>
                <c:pt idx="162">
                  <c:v>3</c:v>
                </c:pt>
                <c:pt idx="163">
                  <c:v>13</c:v>
                </c:pt>
                <c:pt idx="164">
                  <c:v>10</c:v>
                </c:pt>
                <c:pt idx="165">
                  <c:v>2</c:v>
                </c:pt>
                <c:pt idx="166">
                  <c:v>2</c:v>
                </c:pt>
                <c:pt idx="167">
                  <c:v>1</c:v>
                </c:pt>
                <c:pt idx="168">
                  <c:v>12</c:v>
                </c:pt>
                <c:pt idx="169">
                  <c:v>6</c:v>
                </c:pt>
                <c:pt idx="170">
                  <c:v>6</c:v>
                </c:pt>
                <c:pt idx="171">
                  <c:v>4</c:v>
                </c:pt>
                <c:pt idx="172">
                  <c:v>0</c:v>
                </c:pt>
                <c:pt idx="173">
                  <c:v>0</c:v>
                </c:pt>
                <c:pt idx="174">
                  <c:v>4</c:v>
                </c:pt>
                <c:pt idx="175">
                  <c:v>6</c:v>
                </c:pt>
                <c:pt idx="176">
                  <c:v>8</c:v>
                </c:pt>
                <c:pt idx="177">
                  <c:v>8</c:v>
                </c:pt>
                <c:pt idx="178">
                  <c:v>44</c:v>
                </c:pt>
                <c:pt idx="179">
                  <c:v>5</c:v>
                </c:pt>
                <c:pt idx="180">
                  <c:v>9</c:v>
                </c:pt>
                <c:pt idx="181">
                  <c:v>19</c:v>
                </c:pt>
                <c:pt idx="182">
                  <c:v>4</c:v>
                </c:pt>
                <c:pt idx="183">
                  <c:v>3</c:v>
                </c:pt>
                <c:pt idx="184">
                  <c:v>6</c:v>
                </c:pt>
                <c:pt idx="185">
                  <c:v>12</c:v>
                </c:pt>
                <c:pt idx="186">
                  <c:v>5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12</c:v>
                </c:pt>
                <c:pt idx="191">
                  <c:v>6</c:v>
                </c:pt>
                <c:pt idx="192">
                  <c:v>4</c:v>
                </c:pt>
                <c:pt idx="193">
                  <c:v>6</c:v>
                </c:pt>
                <c:pt idx="194">
                  <c:v>3</c:v>
                </c:pt>
                <c:pt idx="195">
                  <c:v>8</c:v>
                </c:pt>
                <c:pt idx="196">
                  <c:v>8</c:v>
                </c:pt>
                <c:pt idx="197">
                  <c:v>1</c:v>
                </c:pt>
                <c:pt idx="198">
                  <c:v>32</c:v>
                </c:pt>
                <c:pt idx="199">
                  <c:v>25</c:v>
                </c:pt>
                <c:pt idx="200">
                  <c:v>2</c:v>
                </c:pt>
                <c:pt idx="201">
                  <c:v>16</c:v>
                </c:pt>
                <c:pt idx="202">
                  <c:v>44</c:v>
                </c:pt>
                <c:pt idx="203">
                  <c:v>40</c:v>
                </c:pt>
                <c:pt idx="204">
                  <c:v>18</c:v>
                </c:pt>
                <c:pt idx="205">
                  <c:v>5</c:v>
                </c:pt>
                <c:pt idx="206">
                  <c:v>4</c:v>
                </c:pt>
                <c:pt idx="207">
                  <c:v>8</c:v>
                </c:pt>
                <c:pt idx="208">
                  <c:v>3</c:v>
                </c:pt>
                <c:pt idx="209">
                  <c:v>3</c:v>
                </c:pt>
                <c:pt idx="210">
                  <c:v>2</c:v>
                </c:pt>
                <c:pt idx="211">
                  <c:v>7</c:v>
                </c:pt>
                <c:pt idx="212">
                  <c:v>1</c:v>
                </c:pt>
                <c:pt idx="213">
                  <c:v>2</c:v>
                </c:pt>
                <c:pt idx="214">
                  <c:v>2</c:v>
                </c:pt>
                <c:pt idx="215">
                  <c:v>0</c:v>
                </c:pt>
                <c:pt idx="216">
                  <c:v>3</c:v>
                </c:pt>
                <c:pt idx="217">
                  <c:v>0</c:v>
                </c:pt>
                <c:pt idx="218">
                  <c:v>1</c:v>
                </c:pt>
                <c:pt idx="219">
                  <c:v>3</c:v>
                </c:pt>
                <c:pt idx="220">
                  <c:v>1</c:v>
                </c:pt>
                <c:pt idx="221">
                  <c:v>10</c:v>
                </c:pt>
                <c:pt idx="222">
                  <c:v>2</c:v>
                </c:pt>
                <c:pt idx="223">
                  <c:v>1</c:v>
                </c:pt>
                <c:pt idx="224">
                  <c:v>5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9</c:v>
                </c:pt>
                <c:pt idx="230">
                  <c:v>7</c:v>
                </c:pt>
                <c:pt idx="231">
                  <c:v>3</c:v>
                </c:pt>
                <c:pt idx="232">
                  <c:v>1</c:v>
                </c:pt>
                <c:pt idx="233">
                  <c:v>1</c:v>
                </c:pt>
                <c:pt idx="234">
                  <c:v>9</c:v>
                </c:pt>
                <c:pt idx="235">
                  <c:v>3</c:v>
                </c:pt>
                <c:pt idx="236">
                  <c:v>3</c:v>
                </c:pt>
                <c:pt idx="237">
                  <c:v>7</c:v>
                </c:pt>
                <c:pt idx="238">
                  <c:v>4</c:v>
                </c:pt>
                <c:pt idx="239">
                  <c:v>6</c:v>
                </c:pt>
                <c:pt idx="240">
                  <c:v>1</c:v>
                </c:pt>
                <c:pt idx="241">
                  <c:v>4</c:v>
                </c:pt>
                <c:pt idx="242">
                  <c:v>1</c:v>
                </c:pt>
                <c:pt idx="243">
                  <c:v>3</c:v>
                </c:pt>
                <c:pt idx="244">
                  <c:v>2</c:v>
                </c:pt>
                <c:pt idx="245">
                  <c:v>4</c:v>
                </c:pt>
                <c:pt idx="246">
                  <c:v>9</c:v>
                </c:pt>
                <c:pt idx="247">
                  <c:v>2</c:v>
                </c:pt>
                <c:pt idx="248">
                  <c:v>10</c:v>
                </c:pt>
                <c:pt idx="249">
                  <c:v>0</c:v>
                </c:pt>
                <c:pt idx="250">
                  <c:v>10</c:v>
                </c:pt>
                <c:pt idx="251">
                  <c:v>3</c:v>
                </c:pt>
                <c:pt idx="252">
                  <c:v>17</c:v>
                </c:pt>
                <c:pt idx="253">
                  <c:v>4</c:v>
                </c:pt>
                <c:pt idx="254">
                  <c:v>4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4</c:v>
                </c:pt>
                <c:pt idx="259">
                  <c:v>4</c:v>
                </c:pt>
                <c:pt idx="260">
                  <c:v>5</c:v>
                </c:pt>
                <c:pt idx="261">
                  <c:v>4</c:v>
                </c:pt>
                <c:pt idx="262">
                  <c:v>6</c:v>
                </c:pt>
                <c:pt idx="263">
                  <c:v>2</c:v>
                </c:pt>
                <c:pt idx="264">
                  <c:v>5</c:v>
                </c:pt>
                <c:pt idx="265">
                  <c:v>9</c:v>
                </c:pt>
                <c:pt idx="266">
                  <c:v>6</c:v>
                </c:pt>
                <c:pt idx="267">
                  <c:v>25</c:v>
                </c:pt>
                <c:pt idx="268">
                  <c:v>4</c:v>
                </c:pt>
                <c:pt idx="269">
                  <c:v>6</c:v>
                </c:pt>
                <c:pt idx="270">
                  <c:v>0</c:v>
                </c:pt>
                <c:pt idx="271">
                  <c:v>0</c:v>
                </c:pt>
                <c:pt idx="272">
                  <c:v>5</c:v>
                </c:pt>
                <c:pt idx="273">
                  <c:v>7</c:v>
                </c:pt>
                <c:pt idx="274">
                  <c:v>5</c:v>
                </c:pt>
                <c:pt idx="275">
                  <c:v>4</c:v>
                </c:pt>
                <c:pt idx="27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92152"/>
        <c:axId val="324592544"/>
      </c:barChart>
      <c:catAx>
        <c:axId val="324592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Agency Response #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2544"/>
        <c:crosses val="autoZero"/>
        <c:auto val="1"/>
        <c:lblAlgn val="ctr"/>
        <c:lblOffset val="100"/>
        <c:noMultiLvlLbl val="0"/>
      </c:catAx>
      <c:valAx>
        <c:axId val="32459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QIDPs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'8)  Between October 1, 20'!$B$8:$B$284</c:f>
              <c:numCache>
                <c:formatCode>General</c:formatCode>
                <c:ptCount val="27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3</c:v>
                </c:pt>
                <c:pt idx="22">
                  <c:v>5</c:v>
                </c:pt>
                <c:pt idx="23">
                  <c:v>10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8</c:v>
                </c:pt>
                <c:pt idx="34">
                  <c:v>1</c:v>
                </c:pt>
                <c:pt idx="35">
                  <c:v>2</c:v>
                </c:pt>
                <c:pt idx="36">
                  <c:v>1</c:v>
                </c:pt>
                <c:pt idx="37">
                  <c:v>1</c:v>
                </c:pt>
                <c:pt idx="38">
                  <c:v>5</c:v>
                </c:pt>
                <c:pt idx="39">
                  <c:v>1</c:v>
                </c:pt>
                <c:pt idx="40">
                  <c:v>3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3</c:v>
                </c:pt>
                <c:pt idx="46">
                  <c:v>1</c:v>
                </c:pt>
                <c:pt idx="47">
                  <c:v>3</c:v>
                </c:pt>
                <c:pt idx="48">
                  <c:v>3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3</c:v>
                </c:pt>
                <c:pt idx="53">
                  <c:v>2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2</c:v>
                </c:pt>
                <c:pt idx="59">
                  <c:v>3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1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3</c:v>
                </c:pt>
                <c:pt idx="69">
                  <c:v>3</c:v>
                </c:pt>
                <c:pt idx="70">
                  <c:v>0</c:v>
                </c:pt>
                <c:pt idx="71">
                  <c:v>2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6</c:v>
                </c:pt>
                <c:pt idx="83">
                  <c:v>2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2</c:v>
                </c:pt>
                <c:pt idx="90">
                  <c:v>0</c:v>
                </c:pt>
                <c:pt idx="91">
                  <c:v>2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4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2</c:v>
                </c:pt>
                <c:pt idx="103">
                  <c:v>1</c:v>
                </c:pt>
                <c:pt idx="104">
                  <c:v>3</c:v>
                </c:pt>
                <c:pt idx="105">
                  <c:v>2</c:v>
                </c:pt>
                <c:pt idx="106">
                  <c:v>4</c:v>
                </c:pt>
                <c:pt idx="107">
                  <c:v>1</c:v>
                </c:pt>
                <c:pt idx="108">
                  <c:v>0</c:v>
                </c:pt>
                <c:pt idx="109">
                  <c:v>2</c:v>
                </c:pt>
                <c:pt idx="110">
                  <c:v>2</c:v>
                </c:pt>
                <c:pt idx="111">
                  <c:v>6</c:v>
                </c:pt>
                <c:pt idx="112">
                  <c:v>1</c:v>
                </c:pt>
                <c:pt idx="113">
                  <c:v>1</c:v>
                </c:pt>
                <c:pt idx="114">
                  <c:v>3</c:v>
                </c:pt>
                <c:pt idx="115">
                  <c:v>2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2</c:v>
                </c:pt>
                <c:pt idx="120">
                  <c:v>2</c:v>
                </c:pt>
                <c:pt idx="121">
                  <c:v>1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3</c:v>
                </c:pt>
                <c:pt idx="126">
                  <c:v>3</c:v>
                </c:pt>
                <c:pt idx="127">
                  <c:v>2</c:v>
                </c:pt>
                <c:pt idx="128">
                  <c:v>1</c:v>
                </c:pt>
                <c:pt idx="129">
                  <c:v>1</c:v>
                </c:pt>
                <c:pt idx="130">
                  <c:v>3</c:v>
                </c:pt>
                <c:pt idx="131">
                  <c:v>1</c:v>
                </c:pt>
                <c:pt idx="132">
                  <c:v>6</c:v>
                </c:pt>
                <c:pt idx="133">
                  <c:v>2</c:v>
                </c:pt>
                <c:pt idx="134">
                  <c:v>3</c:v>
                </c:pt>
                <c:pt idx="135">
                  <c:v>1</c:v>
                </c:pt>
                <c:pt idx="136">
                  <c:v>2</c:v>
                </c:pt>
                <c:pt idx="137">
                  <c:v>2</c:v>
                </c:pt>
                <c:pt idx="138">
                  <c:v>3</c:v>
                </c:pt>
                <c:pt idx="139">
                  <c:v>2</c:v>
                </c:pt>
                <c:pt idx="140">
                  <c:v>1</c:v>
                </c:pt>
                <c:pt idx="141">
                  <c:v>2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12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3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3</c:v>
                </c:pt>
                <c:pt idx="159">
                  <c:v>6</c:v>
                </c:pt>
                <c:pt idx="160">
                  <c:v>10</c:v>
                </c:pt>
                <c:pt idx="161">
                  <c:v>1</c:v>
                </c:pt>
                <c:pt idx="162">
                  <c:v>2</c:v>
                </c:pt>
                <c:pt idx="163">
                  <c:v>4</c:v>
                </c:pt>
                <c:pt idx="164">
                  <c:v>5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5</c:v>
                </c:pt>
                <c:pt idx="174">
                  <c:v>0</c:v>
                </c:pt>
                <c:pt idx="175">
                  <c:v>2</c:v>
                </c:pt>
                <c:pt idx="176">
                  <c:v>2</c:v>
                </c:pt>
                <c:pt idx="177">
                  <c:v>1</c:v>
                </c:pt>
                <c:pt idx="178">
                  <c:v>13</c:v>
                </c:pt>
                <c:pt idx="179">
                  <c:v>1</c:v>
                </c:pt>
                <c:pt idx="180">
                  <c:v>2</c:v>
                </c:pt>
                <c:pt idx="181">
                  <c:v>5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13</c:v>
                </c:pt>
                <c:pt idx="186">
                  <c:v>1</c:v>
                </c:pt>
                <c:pt idx="187">
                  <c:v>1</c:v>
                </c:pt>
                <c:pt idx="188">
                  <c:v>0</c:v>
                </c:pt>
                <c:pt idx="189">
                  <c:v>3</c:v>
                </c:pt>
                <c:pt idx="190">
                  <c:v>8</c:v>
                </c:pt>
                <c:pt idx="191">
                  <c:v>2</c:v>
                </c:pt>
                <c:pt idx="192">
                  <c:v>1</c:v>
                </c:pt>
                <c:pt idx="193">
                  <c:v>0</c:v>
                </c:pt>
                <c:pt idx="194">
                  <c:v>1</c:v>
                </c:pt>
                <c:pt idx="195">
                  <c:v>1</c:v>
                </c:pt>
                <c:pt idx="196">
                  <c:v>4</c:v>
                </c:pt>
                <c:pt idx="197">
                  <c:v>1</c:v>
                </c:pt>
                <c:pt idx="198">
                  <c:v>9</c:v>
                </c:pt>
                <c:pt idx="199">
                  <c:v>4</c:v>
                </c:pt>
                <c:pt idx="200">
                  <c:v>2</c:v>
                </c:pt>
                <c:pt idx="201">
                  <c:v>3</c:v>
                </c:pt>
                <c:pt idx="202">
                  <c:v>8</c:v>
                </c:pt>
                <c:pt idx="203">
                  <c:v>7</c:v>
                </c:pt>
                <c:pt idx="204">
                  <c:v>3</c:v>
                </c:pt>
                <c:pt idx="205">
                  <c:v>1</c:v>
                </c:pt>
                <c:pt idx="206">
                  <c:v>2</c:v>
                </c:pt>
                <c:pt idx="207">
                  <c:v>2</c:v>
                </c:pt>
                <c:pt idx="208">
                  <c:v>3</c:v>
                </c:pt>
                <c:pt idx="209">
                  <c:v>1</c:v>
                </c:pt>
                <c:pt idx="210">
                  <c:v>2</c:v>
                </c:pt>
                <c:pt idx="211">
                  <c:v>1</c:v>
                </c:pt>
                <c:pt idx="212">
                  <c:v>1</c:v>
                </c:pt>
                <c:pt idx="213">
                  <c:v>2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2</c:v>
                </c:pt>
                <c:pt idx="222">
                  <c:v>0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2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8</c:v>
                </c:pt>
                <c:pt idx="240">
                  <c:v>1</c:v>
                </c:pt>
                <c:pt idx="241">
                  <c:v>2</c:v>
                </c:pt>
                <c:pt idx="242">
                  <c:v>0</c:v>
                </c:pt>
                <c:pt idx="243">
                  <c:v>1</c:v>
                </c:pt>
                <c:pt idx="244">
                  <c:v>1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1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3</c:v>
                </c:pt>
                <c:pt idx="253">
                  <c:v>0</c:v>
                </c:pt>
                <c:pt idx="254">
                  <c:v>0</c:v>
                </c:pt>
                <c:pt idx="255">
                  <c:v>12</c:v>
                </c:pt>
                <c:pt idx="256">
                  <c:v>1</c:v>
                </c:pt>
                <c:pt idx="257">
                  <c:v>1</c:v>
                </c:pt>
                <c:pt idx="258">
                  <c:v>0</c:v>
                </c:pt>
                <c:pt idx="259">
                  <c:v>2</c:v>
                </c:pt>
                <c:pt idx="260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3</c:v>
                </c:pt>
                <c:pt idx="264">
                  <c:v>1</c:v>
                </c:pt>
                <c:pt idx="265">
                  <c:v>3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7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328128"/>
        <c:axId val="324328520"/>
      </c:barChart>
      <c:catAx>
        <c:axId val="32432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Agency Response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28520"/>
        <c:crosses val="autoZero"/>
        <c:auto val="1"/>
        <c:lblAlgn val="ctr"/>
        <c:lblOffset val="100"/>
        <c:noMultiLvlLbl val="0"/>
      </c:catAx>
      <c:valAx>
        <c:axId val="32432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Supervisors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2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val>
            <c:numRef>
              <c:f>'3) Between October 1, 201'!$B$8:$B$284</c:f>
              <c:numCache>
                <c:formatCode>General</c:formatCode>
                <c:ptCount val="27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100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25</c:v>
                </c:pt>
                <c:pt idx="13">
                  <c:v>85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3</c:v>
                </c:pt>
                <c:pt idx="21">
                  <c:v>55</c:v>
                </c:pt>
                <c:pt idx="22">
                  <c:v>5</c:v>
                </c:pt>
                <c:pt idx="23">
                  <c:v>0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5</c:v>
                </c:pt>
                <c:pt idx="33">
                  <c:v>30</c:v>
                </c:pt>
                <c:pt idx="34">
                  <c:v>1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9</c:v>
                </c:pt>
                <c:pt idx="39">
                  <c:v>0</c:v>
                </c:pt>
                <c:pt idx="40">
                  <c:v>7</c:v>
                </c:pt>
                <c:pt idx="41">
                  <c:v>2</c:v>
                </c:pt>
                <c:pt idx="42">
                  <c:v>0</c:v>
                </c:pt>
                <c:pt idx="43">
                  <c:v>3</c:v>
                </c:pt>
                <c:pt idx="44">
                  <c:v>50</c:v>
                </c:pt>
                <c:pt idx="45">
                  <c:v>3</c:v>
                </c:pt>
                <c:pt idx="46">
                  <c:v>3</c:v>
                </c:pt>
                <c:pt idx="47">
                  <c:v>1</c:v>
                </c:pt>
                <c:pt idx="48">
                  <c:v>3</c:v>
                </c:pt>
                <c:pt idx="49">
                  <c:v>2</c:v>
                </c:pt>
                <c:pt idx="50">
                  <c:v>0</c:v>
                </c:pt>
                <c:pt idx="51">
                  <c:v>1</c:v>
                </c:pt>
                <c:pt idx="52">
                  <c:v>4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5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20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2</c:v>
                </c:pt>
                <c:pt idx="68">
                  <c:v>9</c:v>
                </c:pt>
                <c:pt idx="69">
                  <c:v>30</c:v>
                </c:pt>
                <c:pt idx="70">
                  <c:v>0</c:v>
                </c:pt>
                <c:pt idx="71">
                  <c:v>38</c:v>
                </c:pt>
                <c:pt idx="72">
                  <c:v>4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0</c:v>
                </c:pt>
                <c:pt idx="78">
                  <c:v>2</c:v>
                </c:pt>
                <c:pt idx="79">
                  <c:v>1</c:v>
                </c:pt>
                <c:pt idx="80">
                  <c:v>0</c:v>
                </c:pt>
                <c:pt idx="81">
                  <c:v>1</c:v>
                </c:pt>
                <c:pt idx="82">
                  <c:v>3</c:v>
                </c:pt>
                <c:pt idx="83">
                  <c:v>6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4</c:v>
                </c:pt>
                <c:pt idx="90">
                  <c:v>0</c:v>
                </c:pt>
                <c:pt idx="91">
                  <c:v>5</c:v>
                </c:pt>
                <c:pt idx="92">
                  <c:v>50</c:v>
                </c:pt>
                <c:pt idx="93">
                  <c:v>0</c:v>
                </c:pt>
                <c:pt idx="94">
                  <c:v>1</c:v>
                </c:pt>
                <c:pt idx="95">
                  <c:v>2</c:v>
                </c:pt>
                <c:pt idx="96">
                  <c:v>1</c:v>
                </c:pt>
                <c:pt idx="97">
                  <c:v>4</c:v>
                </c:pt>
                <c:pt idx="98">
                  <c:v>8</c:v>
                </c:pt>
                <c:pt idx="99">
                  <c:v>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</c:v>
                </c:pt>
                <c:pt idx="105">
                  <c:v>25</c:v>
                </c:pt>
                <c:pt idx="106">
                  <c:v>2</c:v>
                </c:pt>
                <c:pt idx="107">
                  <c:v>0</c:v>
                </c:pt>
                <c:pt idx="108">
                  <c:v>0</c:v>
                </c:pt>
                <c:pt idx="109">
                  <c:v>40</c:v>
                </c:pt>
                <c:pt idx="110">
                  <c:v>2</c:v>
                </c:pt>
                <c:pt idx="111">
                  <c:v>26</c:v>
                </c:pt>
                <c:pt idx="112">
                  <c:v>1</c:v>
                </c:pt>
                <c:pt idx="113">
                  <c:v>14</c:v>
                </c:pt>
                <c:pt idx="114">
                  <c:v>2</c:v>
                </c:pt>
                <c:pt idx="115">
                  <c:v>2</c:v>
                </c:pt>
                <c:pt idx="116">
                  <c:v>1</c:v>
                </c:pt>
                <c:pt idx="117">
                  <c:v>3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1</c:v>
                </c:pt>
                <c:pt idx="124">
                  <c:v>26</c:v>
                </c:pt>
                <c:pt idx="125">
                  <c:v>7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43</c:v>
                </c:pt>
                <c:pt idx="130">
                  <c:v>2</c:v>
                </c:pt>
                <c:pt idx="131">
                  <c:v>5</c:v>
                </c:pt>
                <c:pt idx="132">
                  <c:v>0</c:v>
                </c:pt>
                <c:pt idx="133">
                  <c:v>2</c:v>
                </c:pt>
                <c:pt idx="134">
                  <c:v>1</c:v>
                </c:pt>
                <c:pt idx="135">
                  <c:v>0</c:v>
                </c:pt>
                <c:pt idx="136">
                  <c:v>8</c:v>
                </c:pt>
                <c:pt idx="137">
                  <c:v>3</c:v>
                </c:pt>
                <c:pt idx="138">
                  <c:v>3</c:v>
                </c:pt>
                <c:pt idx="139">
                  <c:v>2</c:v>
                </c:pt>
                <c:pt idx="140">
                  <c:v>3</c:v>
                </c:pt>
                <c:pt idx="141">
                  <c:v>2</c:v>
                </c:pt>
                <c:pt idx="142">
                  <c:v>100</c:v>
                </c:pt>
                <c:pt idx="143">
                  <c:v>27</c:v>
                </c:pt>
                <c:pt idx="144">
                  <c:v>0</c:v>
                </c:pt>
                <c:pt idx="145">
                  <c:v>2</c:v>
                </c:pt>
                <c:pt idx="146">
                  <c:v>22</c:v>
                </c:pt>
                <c:pt idx="147">
                  <c:v>0</c:v>
                </c:pt>
                <c:pt idx="148">
                  <c:v>2</c:v>
                </c:pt>
                <c:pt idx="149">
                  <c:v>0</c:v>
                </c:pt>
                <c:pt idx="150">
                  <c:v>2</c:v>
                </c:pt>
                <c:pt idx="151">
                  <c:v>1</c:v>
                </c:pt>
                <c:pt idx="152">
                  <c:v>4</c:v>
                </c:pt>
                <c:pt idx="153">
                  <c:v>12</c:v>
                </c:pt>
                <c:pt idx="154">
                  <c:v>33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10</c:v>
                </c:pt>
                <c:pt idx="159">
                  <c:v>8</c:v>
                </c:pt>
                <c:pt idx="160">
                  <c:v>25</c:v>
                </c:pt>
                <c:pt idx="161">
                  <c:v>1</c:v>
                </c:pt>
                <c:pt idx="162">
                  <c:v>0</c:v>
                </c:pt>
                <c:pt idx="163">
                  <c:v>7</c:v>
                </c:pt>
                <c:pt idx="164">
                  <c:v>30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25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2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50</c:v>
                </c:pt>
                <c:pt idx="177">
                  <c:v>0</c:v>
                </c:pt>
                <c:pt idx="178">
                  <c:v>12</c:v>
                </c:pt>
                <c:pt idx="179">
                  <c:v>2</c:v>
                </c:pt>
                <c:pt idx="180">
                  <c:v>3</c:v>
                </c:pt>
                <c:pt idx="181">
                  <c:v>6</c:v>
                </c:pt>
                <c:pt idx="182">
                  <c:v>1</c:v>
                </c:pt>
                <c:pt idx="183">
                  <c:v>0</c:v>
                </c:pt>
                <c:pt idx="184">
                  <c:v>3</c:v>
                </c:pt>
                <c:pt idx="185">
                  <c:v>5</c:v>
                </c:pt>
                <c:pt idx="186">
                  <c:v>0</c:v>
                </c:pt>
                <c:pt idx="187">
                  <c:v>2</c:v>
                </c:pt>
                <c:pt idx="188">
                  <c:v>0</c:v>
                </c:pt>
                <c:pt idx="189">
                  <c:v>2</c:v>
                </c:pt>
                <c:pt idx="190">
                  <c:v>21</c:v>
                </c:pt>
                <c:pt idx="191">
                  <c:v>4</c:v>
                </c:pt>
                <c:pt idx="192">
                  <c:v>1</c:v>
                </c:pt>
                <c:pt idx="193">
                  <c:v>0</c:v>
                </c:pt>
                <c:pt idx="194">
                  <c:v>0</c:v>
                </c:pt>
                <c:pt idx="195">
                  <c:v>3</c:v>
                </c:pt>
                <c:pt idx="196">
                  <c:v>0</c:v>
                </c:pt>
                <c:pt idx="197">
                  <c:v>1</c:v>
                </c:pt>
                <c:pt idx="198">
                  <c:v>4</c:v>
                </c:pt>
                <c:pt idx="199">
                  <c:v>5</c:v>
                </c:pt>
                <c:pt idx="200">
                  <c:v>0</c:v>
                </c:pt>
                <c:pt idx="201">
                  <c:v>29</c:v>
                </c:pt>
                <c:pt idx="202">
                  <c:v>16</c:v>
                </c:pt>
                <c:pt idx="203">
                  <c:v>60</c:v>
                </c:pt>
                <c:pt idx="204">
                  <c:v>4</c:v>
                </c:pt>
                <c:pt idx="205">
                  <c:v>33</c:v>
                </c:pt>
                <c:pt idx="206">
                  <c:v>3</c:v>
                </c:pt>
                <c:pt idx="207">
                  <c:v>2</c:v>
                </c:pt>
                <c:pt idx="208">
                  <c:v>1</c:v>
                </c:pt>
                <c:pt idx="209">
                  <c:v>0</c:v>
                </c:pt>
                <c:pt idx="210">
                  <c:v>33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</c:v>
                </c:pt>
                <c:pt idx="221">
                  <c:v>2</c:v>
                </c:pt>
                <c:pt idx="222">
                  <c:v>0</c:v>
                </c:pt>
                <c:pt idx="223">
                  <c:v>2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</c:v>
                </c:pt>
                <c:pt idx="229">
                  <c:v>2</c:v>
                </c:pt>
                <c:pt idx="230">
                  <c:v>2</c:v>
                </c:pt>
                <c:pt idx="231">
                  <c:v>1</c:v>
                </c:pt>
                <c:pt idx="232">
                  <c:v>40</c:v>
                </c:pt>
                <c:pt idx="233">
                  <c:v>0</c:v>
                </c:pt>
                <c:pt idx="234">
                  <c:v>0</c:v>
                </c:pt>
                <c:pt idx="235">
                  <c:v>100</c:v>
                </c:pt>
                <c:pt idx="236">
                  <c:v>1</c:v>
                </c:pt>
                <c:pt idx="237">
                  <c:v>3</c:v>
                </c:pt>
                <c:pt idx="238">
                  <c:v>0</c:v>
                </c:pt>
                <c:pt idx="239">
                  <c:v>11</c:v>
                </c:pt>
                <c:pt idx="240">
                  <c:v>2</c:v>
                </c:pt>
                <c:pt idx="241">
                  <c:v>2</c:v>
                </c:pt>
                <c:pt idx="242">
                  <c:v>100</c:v>
                </c:pt>
                <c:pt idx="243">
                  <c:v>2</c:v>
                </c:pt>
                <c:pt idx="244">
                  <c:v>1</c:v>
                </c:pt>
                <c:pt idx="245">
                  <c:v>2</c:v>
                </c:pt>
                <c:pt idx="246">
                  <c:v>36</c:v>
                </c:pt>
                <c:pt idx="247">
                  <c:v>2</c:v>
                </c:pt>
                <c:pt idx="248">
                  <c:v>3</c:v>
                </c:pt>
                <c:pt idx="249">
                  <c:v>0</c:v>
                </c:pt>
                <c:pt idx="250">
                  <c:v>1</c:v>
                </c:pt>
                <c:pt idx="251">
                  <c:v>1</c:v>
                </c:pt>
                <c:pt idx="252">
                  <c:v>7</c:v>
                </c:pt>
                <c:pt idx="253">
                  <c:v>0</c:v>
                </c:pt>
                <c:pt idx="254">
                  <c:v>2</c:v>
                </c:pt>
                <c:pt idx="255">
                  <c:v>21</c:v>
                </c:pt>
                <c:pt idx="256">
                  <c:v>0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0</c:v>
                </c:pt>
                <c:pt idx="262">
                  <c:v>20</c:v>
                </c:pt>
                <c:pt idx="263">
                  <c:v>0</c:v>
                </c:pt>
                <c:pt idx="264">
                  <c:v>3</c:v>
                </c:pt>
                <c:pt idx="265">
                  <c:v>2</c:v>
                </c:pt>
                <c:pt idx="266">
                  <c:v>0</c:v>
                </c:pt>
                <c:pt idx="267">
                  <c:v>2</c:v>
                </c:pt>
                <c:pt idx="268">
                  <c:v>3</c:v>
                </c:pt>
                <c:pt idx="269">
                  <c:v>4</c:v>
                </c:pt>
                <c:pt idx="270">
                  <c:v>0</c:v>
                </c:pt>
                <c:pt idx="271">
                  <c:v>0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0</c:v>
                </c:pt>
                <c:pt idx="27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4329304"/>
        <c:axId val="324015968"/>
      </c:barChart>
      <c:catAx>
        <c:axId val="324329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Agency Response #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15968"/>
        <c:crosses val="autoZero"/>
        <c:auto val="1"/>
        <c:lblAlgn val="ctr"/>
        <c:lblOffset val="100"/>
        <c:noMultiLvlLbl val="0"/>
      </c:catAx>
      <c:valAx>
        <c:axId val="32401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Ave. Turnover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2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0.11925</cdr:x>
      <cdr:y>0.79121</cdr:y>
    </cdr:from>
    <cdr:to>
      <cdr:x>0.1861</cdr:x>
      <cdr:y>0.83084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0640" y="3697817"/>
          <a:ext cx="504825" cy="185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0.30087</cdr:x>
      <cdr:y>0.68116</cdr:y>
    </cdr:from>
    <cdr:to>
      <cdr:x>0.42195</cdr:x>
      <cdr:y>0.87681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2241" y="3183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11%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0.47996</cdr:x>
      <cdr:y>0.04325</cdr:y>
    </cdr:from>
    <cdr:to>
      <cdr:x>0.60104</cdr:x>
      <cdr:y>0.2389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24791" y="2021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67%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0.6704</cdr:x>
      <cdr:y>0.57111</cdr:y>
    </cdr:from>
    <cdr:to>
      <cdr:x>0.79148</cdr:x>
      <cdr:y>0.76676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63066" y="26691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0.66788</cdr:x>
      <cdr:y>0.56499</cdr:y>
    </cdr:from>
    <cdr:to>
      <cdr:x>0.78896</cdr:x>
      <cdr:y>0.76064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4016" y="26405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0.85706</cdr:x>
      <cdr:y>0.79008</cdr:y>
    </cdr:from>
    <cdr:to>
      <cdr:x>0.97814</cdr:x>
      <cdr:y>0.98573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72766" y="3692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1%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0.18404</cdr:x>
      <cdr:y>0.02797</cdr:y>
    </cdr:from>
    <cdr:to>
      <cdr:x>0.30565</cdr:x>
      <cdr:y>0.22378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3846" y="1306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42%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0.49059</cdr:x>
      <cdr:y>0.3951</cdr:y>
    </cdr:from>
    <cdr:to>
      <cdr:x>0.6122</cdr:x>
      <cdr:y>0.59091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88896" y="18451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0.80094</cdr:x>
      <cdr:y>0.18094</cdr:y>
    </cdr:from>
    <cdr:to>
      <cdr:x>0.92255</cdr:x>
      <cdr:y>0.37675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22521" y="8450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34%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4D9EA9-D747-8843-805B-AB2E9FC582EC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2C5333-83EC-6A42-B16A-ED6FCE01C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9A5374-8C78-2E44-99C6-C69453EFEB1E}" type="datetimeFigureOut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93781C-6F35-7341-BEDB-30D74A0E6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66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total MSC Supervisor workforce</a:t>
            </a:r>
            <a:r>
              <a:rPr lang="en-US" baseline="0" dirty="0" smtClean="0"/>
              <a:t> between October 1, 2015 and September 30, 2016, 88% of MSC Supervisors worked in a full-time capacity. In addition, 12% of MSC supervisors worked in a part-time capacity.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Full-time is defined as an employee that works 35 hours or more per week.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October</a:t>
            </a:r>
            <a:r>
              <a:rPr lang="en-US" baseline="0" dirty="0" smtClean="0"/>
              <a:t> 1, 2015 and September 30, 2016: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3.2% of MCS Supervisors were earning less than $25,000 per year,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3.6% were earning $25,000 to $34,000 per year,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13.4% were earning $35,000 to $39,000 per year,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26.4% were earning $40,000 to $44,999 per year, and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53.4% were earning over $45,000 per year.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8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average MSC turnover rate reported was 6.8% (b</a:t>
            </a:r>
            <a:r>
              <a:rPr lang="en-US" dirty="0" smtClean="0"/>
              <a:t>etween October</a:t>
            </a:r>
            <a:r>
              <a:rPr lang="en-US" baseline="0" dirty="0" smtClean="0"/>
              <a:t> 1, 2015 and September 30, 2016).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We are uncertain about this 6.8% estimate, as it seems low,. This will require additional inquiry and follow up to obtain a better understanding of the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7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41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5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findings from the survey results follow. When reviewing these results, remember that this data represent a single point in time (between October 1, 2015 and September 30, 2016).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</a:t>
            </a:r>
            <a:r>
              <a:rPr lang="en-US" dirty="0" smtClean="0"/>
              <a:t>urvey results are representative of MSC</a:t>
            </a:r>
            <a:r>
              <a:rPr lang="en-US" baseline="0" dirty="0" smtClean="0"/>
              <a:t> providers across all of NYS.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High completion rate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Distribution across state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Distribution of small and large agencies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8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total MSC workforce</a:t>
            </a:r>
            <a:r>
              <a:rPr lang="en-US" baseline="0" dirty="0" smtClean="0"/>
              <a:t>, 2,517 MSC’s (98%), worked in a full-time capacity (between October 1, 2015 and September 30, 2016).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Full-time is defined as an employee that works 35 hours + per week.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5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total MSC workforce</a:t>
            </a:r>
            <a:r>
              <a:rPr lang="en-US" baseline="0" dirty="0" smtClean="0"/>
              <a:t> 330 MSC’s (2%), worked in a part-time capacity (between October 1, 2015 and September 30, 2016).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Part-time is defined as an employee that works less than 35 hours per week.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9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MSC workforce, as a whole, are well educated. More than two thirds have a bachelor’s degree, plus an additional 20% with a Master’s degree.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Less than an Associate's degree but college credits in health and human services: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(1%)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Associate's degree: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296 (11%)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 Bachelor's degree:1,792 (67%)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 Master's degree: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536 (20%)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 No college credits or degree: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(1%)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3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MSC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workforce, as a whole, is not an experienced workforce. Two thirds of MSC’s have worked in the field for 5 years or less.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Totals: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 0 - 2 years: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1,134 (42%)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 More than 2 years and up to 5 years: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631 (24%)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 More than 5 years: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914 (34%)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80% of MSC’s qualified</a:t>
            </a:r>
            <a:r>
              <a:rPr lang="en-US" baseline="0" dirty="0" smtClean="0"/>
              <a:t> as a Qualified Intellectual Disabilities Professional (QIDP).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Definition of QIDP: a staff member who is responsible for integrating, coordinating and monitoring an individual’s active treatment. A QIDP possesses at least one year of experience working directly with persons with intellectual disabilities or other developmental disabilities and is either a physician or surgeon, a registered nurse, or a human services professional with at least a Bachelor’s degree in a human services field.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MSC’s, as a whole, earn modest incomes. Between October</a:t>
            </a:r>
            <a:r>
              <a:rPr lang="en-US" baseline="0" dirty="0" smtClean="0"/>
              <a:t> 1, 2015 and September 30, 2016: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3.6% of MCS’s were earning less than $25,000 per year,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40.8% were earning $25,000 to $34,000 per year,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37.5% were earning $35,000 to $39,000 per year,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14.1% were earning $40,000 to $44,999 per year, and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3.6% were earning over $45,000 per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781C-6F35-7341-BEDB-30D74A0E62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6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ADD2-F28C-4C75-9605-9B3FB033F925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4D18-7CFF-4B2C-A17F-F74C84477A84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D8D2-36C4-49F1-8259-7C5969993A26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2F76-D6E4-4316-B8F4-65E74906F976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268F-09B7-41A6-BCBB-DE973E6FBD87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E067-7C84-46AC-B671-8E71ED349B0D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B723-C10B-4D15-A24F-E2A0AD905BD8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B40A-CCAD-4A8E-B3CB-8C6709FC781C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F609-E7DB-4A5B-A460-1273E97B6881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D871-E728-4562-8892-F4A9804FF06F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73FF-8772-4729-BF77-0A339F86E347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Data 00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54" y="0"/>
            <a:ext cx="91348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0115"/>
            <a:ext cx="8229600" cy="429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0828"/>
            <a:ext cx="2133600" cy="23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AFDF53-E955-455C-9812-4D231322AA19}" type="datetime1">
              <a:rPr lang="en-US" smtClean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00828"/>
            <a:ext cx="2133600" cy="247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B841EAB4-D493-8142-893E-34E8B1A4C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5A2B6F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Title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48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03585"/>
            <a:ext cx="9144000" cy="4023360"/>
          </a:xfrm>
        </p:spPr>
        <p:txBody>
          <a:bodyPr anchor="t">
            <a:normAutofit/>
          </a:bodyPr>
          <a:lstStyle/>
          <a:p>
            <a:pPr lvl="1" algn="ctr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362839"/>
            <a:ext cx="7772400" cy="133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279" y="1657350"/>
            <a:ext cx="79275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6000" b="1" dirty="0" smtClean="0"/>
              <a:t>MSC Workforce Survey:</a:t>
            </a:r>
          </a:p>
          <a:p>
            <a:pPr algn="ctr"/>
            <a:r>
              <a:rPr lang="en-US" sz="6000" b="1" dirty="0" smtClean="0"/>
              <a:t>Key Findings For CCO Design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February 27,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MSC’s Qualified as a QIDP</a:t>
            </a:r>
            <a:br>
              <a:rPr lang="en-US" dirty="0" smtClean="0"/>
            </a:br>
            <a:r>
              <a:rPr lang="en-US" dirty="0" smtClean="0"/>
              <a:t>n = 2,007 (79%)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7904726"/>
              </p:ext>
            </p:extLst>
          </p:nvPr>
        </p:nvGraphicFramePr>
        <p:xfrm>
          <a:off x="457200" y="1600201"/>
          <a:ext cx="8337479" cy="469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46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MSC Salary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Shap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31458"/>
              </p:ext>
            </p:extLst>
          </p:nvPr>
        </p:nvGraphicFramePr>
        <p:xfrm>
          <a:off x="601133" y="1524000"/>
          <a:ext cx="7941733" cy="460586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42305"/>
                <a:gridCol w="111463"/>
                <a:gridCol w="222926"/>
                <a:gridCol w="501583"/>
                <a:gridCol w="55731"/>
                <a:gridCol w="1122684"/>
                <a:gridCol w="1663889"/>
                <a:gridCol w="1421152"/>
              </a:tblGrid>
              <a:tr h="7309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 dirty="0"/>
                        <a:t>Response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 dirty="0"/>
                        <a:t>Chart</a:t>
                      </a:r>
                    </a:p>
                  </a:txBody>
                  <a:tcPr marL="18288" marR="182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1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1" dirty="0"/>
                        <a:t>Count</a:t>
                      </a:r>
                    </a:p>
                  </a:txBody>
                  <a:tcPr/>
                </a:tc>
              </a:tr>
              <a:tr h="630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Less than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80C65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sz="24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 dirty="0"/>
                        <a:t>10</a:t>
                      </a:r>
                    </a:p>
                  </a:txBody>
                  <a:tcPr/>
                </a:tc>
              </a:tr>
              <a:tr h="630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$25,000 to $34,999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40.8%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113</a:t>
                      </a:r>
                    </a:p>
                  </a:txBody>
                  <a:tcPr/>
                </a:tc>
              </a:tr>
              <a:tr h="630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$35,000 to $39,999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33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37.5%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104</a:t>
                      </a:r>
                    </a:p>
                  </a:txBody>
                  <a:tcPr/>
                </a:tc>
              </a:tr>
              <a:tr h="630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 dirty="0"/>
                        <a:t>$40,000 to $44,999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40</a:t>
                      </a:r>
                    </a:p>
                  </a:txBody>
                  <a:tcPr/>
                </a:tc>
              </a:tr>
              <a:tr h="630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Over $45,000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31849B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10</a:t>
                      </a:r>
                    </a:p>
                  </a:txBody>
                  <a:tcPr/>
                </a:tc>
              </a:tr>
              <a:tr h="72091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sz="2400" b="1"/>
                        <a:t>Total Responses</a:t>
                      </a:r>
                    </a:p>
                  </a:txBody>
                  <a:tcPr marL="18288" marR="182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1" dirty="0"/>
                        <a:t>277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9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Full-Time MSC Supervisors</a:t>
            </a:r>
            <a:br>
              <a:rPr lang="en-US" sz="4800" dirty="0" smtClean="0"/>
            </a:br>
            <a:r>
              <a:rPr lang="en-US" sz="4800" dirty="0" smtClean="0"/>
              <a:t>n = 540 (88%)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55637698"/>
              </p:ext>
            </p:extLst>
          </p:nvPr>
        </p:nvGraphicFramePr>
        <p:xfrm>
          <a:off x="571500" y="1790700"/>
          <a:ext cx="8115300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2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MSC Supervisor Salary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Shap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077793"/>
              </p:ext>
            </p:extLst>
          </p:nvPr>
        </p:nvGraphicFramePr>
        <p:xfrm>
          <a:off x="609601" y="1571625"/>
          <a:ext cx="8239125" cy="46481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38429"/>
                <a:gridCol w="115233"/>
                <a:gridCol w="230465"/>
                <a:gridCol w="288081"/>
                <a:gridCol w="604971"/>
                <a:gridCol w="966320"/>
                <a:gridCol w="1626412"/>
                <a:gridCol w="1469214"/>
              </a:tblGrid>
              <a:tr h="562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 dirty="0"/>
                        <a:t>Response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 dirty="0"/>
                        <a:t>Chart</a:t>
                      </a:r>
                    </a:p>
                  </a:txBody>
                  <a:tcPr marL="18288" marR="182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1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1"/>
                        <a:t>Count</a:t>
                      </a:r>
                    </a:p>
                  </a:txBody>
                  <a:tcPr/>
                </a:tc>
              </a:tr>
              <a:tr h="665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Less than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80C65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9</a:t>
                      </a:r>
                    </a:p>
                  </a:txBody>
                  <a:tcPr/>
                </a:tc>
              </a:tr>
              <a:tr h="665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$25,000 to $34,999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10</a:t>
                      </a:r>
                    </a:p>
                  </a:txBody>
                  <a:tcPr/>
                </a:tc>
              </a:tr>
              <a:tr h="665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$35,000 to $39,999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33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37</a:t>
                      </a:r>
                    </a:p>
                  </a:txBody>
                  <a:tcPr/>
                </a:tc>
              </a:tr>
              <a:tr h="665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$40,000 to $44,999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26.4%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73</a:t>
                      </a:r>
                    </a:p>
                  </a:txBody>
                  <a:tcPr/>
                </a:tc>
              </a:tr>
              <a:tr h="665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2400" b="1"/>
                        <a:t>Over $45,000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53.4%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0"/>
                        <a:t>148</a:t>
                      </a:r>
                    </a:p>
                  </a:txBody>
                  <a:tcPr/>
                </a:tc>
              </a:tr>
              <a:tr h="7600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sz="2400" b="1"/>
                        <a:t>Total Responses</a:t>
                      </a:r>
                    </a:p>
                  </a:txBody>
                  <a:tcPr marL="18288" marR="182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400" b="1" dirty="0"/>
                        <a:t>277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3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MSC Vacancy Rate</a:t>
            </a:r>
            <a:br>
              <a:rPr lang="en-US" sz="5400" dirty="0" smtClean="0"/>
            </a:br>
            <a:r>
              <a:rPr lang="en-US" sz="5400" dirty="0" smtClean="0"/>
              <a:t>7% Statewide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43562089"/>
              </p:ext>
            </p:extLst>
          </p:nvPr>
        </p:nvGraphicFramePr>
        <p:xfrm>
          <a:off x="457200" y="1709445"/>
          <a:ext cx="7984671" cy="473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028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Other Findings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 this time, there is an estimated 7% vacancy rate for full-time MSC positions and a 1% vacancy rate for part-time MSC positions.</a:t>
            </a:r>
          </a:p>
          <a:p>
            <a:r>
              <a:rPr lang="en-US" sz="2800" dirty="0" smtClean="0"/>
              <a:t>A MSC supervisor oversees less than six MSC’s, on average.</a:t>
            </a:r>
          </a:p>
          <a:p>
            <a:r>
              <a:rPr lang="en-US" sz="2800" dirty="0" smtClean="0"/>
              <a:t>Typical monthly MSC caseloads for full-time employees, on average, was 34 individuals.</a:t>
            </a:r>
          </a:p>
          <a:p>
            <a:r>
              <a:rPr lang="en-US" sz="2800" dirty="0" smtClean="0"/>
              <a:t>62% of respondents have a RN, LCSW, or other clinician on staff to provide consultation, as may be needed.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3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6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Survey Purpose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OPWDD conducted this survey to help the agency attain a better understanding of the MSC workforce especially in relation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qualifications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educational levels, and professional experience.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 was intended to yield information to inform agency decisions and help to ensure a seamless transition to conflict-free care coordination.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3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Summary of Responses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615"/>
            <a:ext cx="8229600" cy="4525963"/>
          </a:xfrm>
        </p:spPr>
        <p:txBody>
          <a:bodyPr>
            <a:normAutofit/>
          </a:bodyPr>
          <a:lstStyle/>
          <a:p>
            <a:pPr marL="509588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Sent to 384 MSC providers</a:t>
            </a:r>
          </a:p>
          <a:p>
            <a:pPr marL="509588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277 Completed Responses (72%)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59995"/>
              </p:ext>
            </p:extLst>
          </p:nvPr>
        </p:nvGraphicFramePr>
        <p:xfrm>
          <a:off x="542260" y="2594335"/>
          <a:ext cx="8144540" cy="4147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270"/>
                <a:gridCol w="2036135"/>
                <a:gridCol w="2036135"/>
              </a:tblGrid>
              <a:tr h="481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Response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Percentage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Count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3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DDRO 1 - Western NY and Finger Lakes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17.7%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DDRO 2 - Central NY, Broome,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&amp;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Sunmount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17.7%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DDRO 3 - Capital District, Taconic, and Hudson Valley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32.1%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DDR0 4 - Metro, Brooklyn, Staten Island, and Bernard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Fineson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32.1%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DDRO 5 - Long Island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15.9%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Total Count is a duplicated number as some agencies provide MSC services across multiple regions. For example, an agency may provide services in both Region 1 &amp; Region 2. 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Count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# of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Responses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320*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277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3178" y="3099187"/>
            <a:ext cx="113326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9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Full-Time MSC’s </a:t>
            </a:r>
            <a:br>
              <a:rPr lang="en-US" sz="5400" dirty="0" smtClean="0"/>
            </a:br>
            <a:r>
              <a:rPr lang="en-US" sz="5400" dirty="0" smtClean="0"/>
              <a:t>n = 2,517 (98%)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2549915"/>
              </p:ext>
            </p:extLst>
          </p:nvPr>
        </p:nvGraphicFramePr>
        <p:xfrm>
          <a:off x="693964" y="1709444"/>
          <a:ext cx="7756072" cy="468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276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Part-Time MSC’s </a:t>
            </a:r>
            <a:br>
              <a:rPr lang="en-US" sz="5400" dirty="0" smtClean="0"/>
            </a:br>
            <a:r>
              <a:rPr lang="en-US" sz="5400" dirty="0" smtClean="0"/>
              <a:t>n = 330 (2%)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94928055"/>
              </p:ext>
            </p:extLst>
          </p:nvPr>
        </p:nvGraphicFramePr>
        <p:xfrm>
          <a:off x="457200" y="1943100"/>
          <a:ext cx="8080743" cy="40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15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MSC Education Level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The MSC workforce, as a whole, are well </a:t>
            </a:r>
            <a:r>
              <a:rPr lang="en-US" sz="4500" dirty="0" smtClean="0"/>
              <a:t>educated.</a:t>
            </a:r>
          </a:p>
          <a:p>
            <a:pPr lvl="1"/>
            <a:r>
              <a:rPr lang="en-US" sz="3200" dirty="0" smtClean="0"/>
              <a:t>More </a:t>
            </a:r>
            <a:r>
              <a:rPr lang="en-US" sz="3200" dirty="0"/>
              <a:t>than two thirds have a bachelor’s degree, plus an additional 20% with a Master’s degree.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Totals: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Less </a:t>
            </a:r>
            <a:r>
              <a:rPr lang="en-US" sz="4000" dirty="0"/>
              <a:t>than an Associate's degree but college credits in health and human services: </a:t>
            </a:r>
            <a:r>
              <a:rPr lang="en-US" sz="4600" b="1" dirty="0"/>
              <a:t>36 (1%)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Associate's </a:t>
            </a:r>
            <a:r>
              <a:rPr lang="en-US" sz="4000" dirty="0"/>
              <a:t>degree: </a:t>
            </a:r>
            <a:r>
              <a:rPr lang="en-US" sz="4600" b="1" dirty="0"/>
              <a:t>296 (11%)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Bachelor's </a:t>
            </a:r>
            <a:r>
              <a:rPr lang="en-US" sz="4000" dirty="0"/>
              <a:t>degree</a:t>
            </a:r>
            <a:r>
              <a:rPr lang="en-US" sz="4000" dirty="0" smtClean="0"/>
              <a:t>: </a:t>
            </a:r>
            <a:r>
              <a:rPr lang="en-US" sz="4100" b="1" dirty="0" smtClean="0"/>
              <a:t>1,792 </a:t>
            </a:r>
            <a:r>
              <a:rPr lang="en-US" sz="4100" b="1" dirty="0"/>
              <a:t>(67%)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Master's </a:t>
            </a:r>
            <a:r>
              <a:rPr lang="en-US" sz="4000" dirty="0"/>
              <a:t>degree: </a:t>
            </a:r>
            <a:r>
              <a:rPr lang="en-US" sz="4600" b="1" dirty="0"/>
              <a:t>536 (20%)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No </a:t>
            </a:r>
            <a:r>
              <a:rPr lang="en-US" sz="4000" dirty="0"/>
              <a:t>college credits or degree: </a:t>
            </a:r>
            <a:r>
              <a:rPr lang="en-US" sz="4600" b="1" dirty="0"/>
              <a:t>21 (1%)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3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MSC Education Level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6060139"/>
              </p:ext>
            </p:extLst>
          </p:nvPr>
        </p:nvGraphicFramePr>
        <p:xfrm>
          <a:off x="956734" y="1464733"/>
          <a:ext cx="7552266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35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MSC Years of Experience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The MSC workforce, as a whole, is not an experienced workforce. </a:t>
            </a:r>
            <a:endParaRPr lang="en-US" sz="3500" dirty="0" smtClean="0"/>
          </a:p>
          <a:p>
            <a:pPr lvl="1"/>
            <a:r>
              <a:rPr lang="en-US" sz="3000" dirty="0" smtClean="0"/>
              <a:t>Two </a:t>
            </a:r>
            <a:r>
              <a:rPr lang="en-US" sz="3000" dirty="0"/>
              <a:t>thirds of MSC’s have worked in the field for 5 years or less. </a:t>
            </a:r>
            <a:endParaRPr lang="en-US" sz="3000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Totals: </a:t>
            </a:r>
          </a:p>
          <a:p>
            <a:r>
              <a:rPr lang="en-US" dirty="0" smtClean="0"/>
              <a:t>0 </a:t>
            </a:r>
            <a:r>
              <a:rPr lang="en-US" dirty="0"/>
              <a:t>- 2 years: </a:t>
            </a:r>
            <a:r>
              <a:rPr lang="en-US" sz="3500" b="1" dirty="0"/>
              <a:t>1,134 (42%)</a:t>
            </a:r>
          </a:p>
          <a:p>
            <a:r>
              <a:rPr lang="en-US" dirty="0" smtClean="0"/>
              <a:t>2+ </a:t>
            </a:r>
            <a:r>
              <a:rPr lang="en-US" dirty="0"/>
              <a:t>years </a:t>
            </a:r>
            <a:r>
              <a:rPr lang="en-US" dirty="0" smtClean="0"/>
              <a:t>&amp; </a:t>
            </a:r>
            <a:r>
              <a:rPr lang="en-US" dirty="0"/>
              <a:t>up to 5 years: </a:t>
            </a:r>
            <a:r>
              <a:rPr lang="en-US" sz="3500" b="1" dirty="0"/>
              <a:t>631 (24%) </a:t>
            </a:r>
          </a:p>
          <a:p>
            <a:r>
              <a:rPr lang="en-US" dirty="0" smtClean="0"/>
              <a:t>More </a:t>
            </a:r>
            <a:r>
              <a:rPr lang="en-US" dirty="0"/>
              <a:t>than 5 years: </a:t>
            </a:r>
            <a:r>
              <a:rPr lang="en-US" sz="3500" b="1" dirty="0"/>
              <a:t>914 (34%)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6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MSC Years of Experience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EAB4-D493-8142-893E-34E8B1A4CC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94849259"/>
              </p:ext>
            </p:extLst>
          </p:nvPr>
        </p:nvGraphicFramePr>
        <p:xfrm>
          <a:off x="873579" y="1469571"/>
          <a:ext cx="7519307" cy="466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79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1232</Words>
  <Application>Microsoft Office PowerPoint</Application>
  <PresentationFormat>On-screen Show (4:3)</PresentationFormat>
  <Paragraphs>207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Cambria</vt:lpstr>
      <vt:lpstr>Times New Roman</vt:lpstr>
      <vt:lpstr>Office Theme</vt:lpstr>
      <vt:lpstr>      </vt:lpstr>
      <vt:lpstr>Survey Purpose</vt:lpstr>
      <vt:lpstr>Summary of Responses </vt:lpstr>
      <vt:lpstr>Full-Time MSC’s  n = 2,517 (98%)</vt:lpstr>
      <vt:lpstr>Part-Time MSC’s  n = 330 (2%) </vt:lpstr>
      <vt:lpstr>MSC Education Level</vt:lpstr>
      <vt:lpstr>MSC Education Level</vt:lpstr>
      <vt:lpstr>MSC Years of Experience</vt:lpstr>
      <vt:lpstr>MSC Years of Experience</vt:lpstr>
      <vt:lpstr>MSC’s Qualified as a QIDP n = 2,007 (79%)</vt:lpstr>
      <vt:lpstr>MSC Salary</vt:lpstr>
      <vt:lpstr>Full-Time MSC Supervisors n = 540 (88%)</vt:lpstr>
      <vt:lpstr>MSC Supervisor Salary</vt:lpstr>
      <vt:lpstr>MSC Vacancy Rate 7% Statewide</vt:lpstr>
      <vt:lpstr>Other Findings</vt:lpstr>
      <vt:lpstr>Questions/Discussion</vt:lpstr>
    </vt:vector>
  </TitlesOfParts>
  <Company>NYSOMRDD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NYSOMRDD</dc:creator>
  <cp:lastModifiedBy>Riviello, Maryann, C.</cp:lastModifiedBy>
  <cp:revision>479</cp:revision>
  <cp:lastPrinted>2017-02-27T18:55:53Z</cp:lastPrinted>
  <dcterms:created xsi:type="dcterms:W3CDTF">2015-01-12T14:14:13Z</dcterms:created>
  <dcterms:modified xsi:type="dcterms:W3CDTF">2017-02-27T20:19:10Z</dcterms:modified>
</cp:coreProperties>
</file>