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648" r:id="rId1"/>
  </p:sldMasterIdLst>
  <p:notesMasterIdLst>
    <p:notesMasterId r:id="rId22"/>
  </p:notesMasterIdLst>
  <p:handoutMasterIdLst>
    <p:handoutMasterId r:id="rId23"/>
  </p:handoutMasterIdLst>
  <p:sldIdLst>
    <p:sldId id="256" r:id="rId2"/>
    <p:sldId id="368" r:id="rId3"/>
    <p:sldId id="376" r:id="rId4"/>
    <p:sldId id="359" r:id="rId5"/>
    <p:sldId id="377" r:id="rId6"/>
    <p:sldId id="378" r:id="rId7"/>
    <p:sldId id="360" r:id="rId8"/>
    <p:sldId id="375" r:id="rId9"/>
    <p:sldId id="379" r:id="rId10"/>
    <p:sldId id="386" r:id="rId11"/>
    <p:sldId id="380" r:id="rId12"/>
    <p:sldId id="362" r:id="rId13"/>
    <p:sldId id="364" r:id="rId14"/>
    <p:sldId id="365" r:id="rId15"/>
    <p:sldId id="367" r:id="rId16"/>
    <p:sldId id="382" r:id="rId17"/>
    <p:sldId id="383" r:id="rId18"/>
    <p:sldId id="384" r:id="rId19"/>
    <p:sldId id="385" r:id="rId20"/>
    <p:sldId id="35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B331"/>
    <a:srgbClr val="5A2B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269" autoAdjust="0"/>
  </p:normalViewPr>
  <p:slideViewPr>
    <p:cSldViewPr snapToGrid="0" snapToObjects="1" showGuides="1">
      <p:cViewPr varScale="1">
        <p:scale>
          <a:sx n="73" d="100"/>
          <a:sy n="73" d="100"/>
        </p:scale>
        <p:origin x="1080" y="6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20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4CE960-14D1-45C0-8B9F-E17E97BC7F5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F8898C38-1C0C-44FD-8547-961B4B8B7A25}">
      <dgm:prSet phldrT="[Text]"/>
      <dgm:spPr/>
      <dgm:t>
        <a:bodyPr/>
        <a:lstStyle/>
        <a:p>
          <a:r>
            <a:rPr lang="en-US" dirty="0" smtClean="0"/>
            <a:t>DQI Identification of HS Sites (10/2015-2/2017) </a:t>
          </a:r>
          <a:endParaRPr lang="en-US" dirty="0"/>
        </a:p>
      </dgm:t>
    </dgm:pt>
    <dgm:pt modelId="{4182DCEE-C6AC-4CD1-826E-CE44D86F89F0}" type="parTrans" cxnId="{B1E7F0CE-3909-4EE4-8B70-635371560AEC}">
      <dgm:prSet/>
      <dgm:spPr/>
      <dgm:t>
        <a:bodyPr/>
        <a:lstStyle/>
        <a:p>
          <a:endParaRPr lang="en-US"/>
        </a:p>
      </dgm:t>
    </dgm:pt>
    <dgm:pt modelId="{4C670D8E-8175-4BF8-A9B7-E82F7D15C1F3}" type="sibTrans" cxnId="{B1E7F0CE-3909-4EE4-8B70-635371560AEC}">
      <dgm:prSet/>
      <dgm:spPr/>
      <dgm:t>
        <a:bodyPr/>
        <a:lstStyle/>
        <a:p>
          <a:endParaRPr lang="en-US"/>
        </a:p>
      </dgm:t>
    </dgm:pt>
    <dgm:pt modelId="{05FBD166-18B0-4967-A353-631980C3A7C8}">
      <dgm:prSet phldrT="[Text]"/>
      <dgm:spPr/>
      <dgm:t>
        <a:bodyPr/>
        <a:lstStyle/>
        <a:p>
          <a:r>
            <a:rPr lang="en-US" dirty="0" smtClean="0"/>
            <a:t>Agencies Notified through Exit Conference Forms and Letters </a:t>
          </a:r>
          <a:endParaRPr lang="en-US" dirty="0"/>
        </a:p>
      </dgm:t>
    </dgm:pt>
    <dgm:pt modelId="{414A171D-4F3D-4D58-B498-335CD95F3EBE}" type="parTrans" cxnId="{46A88F4F-F3A4-4130-BE96-B69D03EBEE9D}">
      <dgm:prSet/>
      <dgm:spPr/>
      <dgm:t>
        <a:bodyPr/>
        <a:lstStyle/>
        <a:p>
          <a:endParaRPr lang="en-US"/>
        </a:p>
      </dgm:t>
    </dgm:pt>
    <dgm:pt modelId="{8D7B07EB-68DC-4B3E-B7CA-4C5A0A03205C}" type="sibTrans" cxnId="{46A88F4F-F3A4-4130-BE96-B69D03EBEE9D}">
      <dgm:prSet/>
      <dgm:spPr/>
      <dgm:t>
        <a:bodyPr/>
        <a:lstStyle/>
        <a:p>
          <a:endParaRPr lang="en-US"/>
        </a:p>
      </dgm:t>
    </dgm:pt>
    <dgm:pt modelId="{619DCB07-5981-4B08-B56C-F6A952A9859C}">
      <dgm:prSet phldrT="[Text]"/>
      <dgm:spPr/>
      <dgm:t>
        <a:bodyPr/>
        <a:lstStyle/>
        <a:p>
          <a:r>
            <a:rPr lang="en-US" dirty="0" smtClean="0"/>
            <a:t>HS Evidence Package Distribution –March 1, 2017 </a:t>
          </a:r>
          <a:endParaRPr lang="en-US" dirty="0"/>
        </a:p>
      </dgm:t>
    </dgm:pt>
    <dgm:pt modelId="{18D47193-B04A-43CC-8DC1-60507CE30CD7}" type="parTrans" cxnId="{BF5C20A8-DC1C-4B2B-AD7E-3AD1AB167819}">
      <dgm:prSet/>
      <dgm:spPr/>
      <dgm:t>
        <a:bodyPr/>
        <a:lstStyle/>
        <a:p>
          <a:endParaRPr lang="en-US"/>
        </a:p>
      </dgm:t>
    </dgm:pt>
    <dgm:pt modelId="{E3D188D0-4F1C-4ED8-94A0-A49A3E86C8C5}" type="sibTrans" cxnId="{BF5C20A8-DC1C-4B2B-AD7E-3AD1AB167819}">
      <dgm:prSet/>
      <dgm:spPr/>
      <dgm:t>
        <a:bodyPr/>
        <a:lstStyle/>
        <a:p>
          <a:endParaRPr lang="en-US"/>
        </a:p>
      </dgm:t>
    </dgm:pt>
    <dgm:pt modelId="{CB6AFB36-2AE2-42E6-B422-C93613E54645}">
      <dgm:prSet phldrT="[Text]"/>
      <dgm:spPr/>
      <dgm:t>
        <a:bodyPr/>
        <a:lstStyle/>
        <a:p>
          <a:r>
            <a:rPr lang="en-US" dirty="0" smtClean="0"/>
            <a:t>Due date for return is May 5, 2017 </a:t>
          </a:r>
          <a:endParaRPr lang="en-US" dirty="0"/>
        </a:p>
      </dgm:t>
    </dgm:pt>
    <dgm:pt modelId="{9B857DD0-D801-4ED5-8DCD-BC4A96625DC0}" type="parTrans" cxnId="{7FA1F6FC-06A5-4507-9A01-B52EB8385EBA}">
      <dgm:prSet/>
      <dgm:spPr/>
      <dgm:t>
        <a:bodyPr/>
        <a:lstStyle/>
        <a:p>
          <a:endParaRPr lang="en-US"/>
        </a:p>
      </dgm:t>
    </dgm:pt>
    <dgm:pt modelId="{06F8B8B2-7741-4AC2-ACA8-04D71A99F785}" type="sibTrans" cxnId="{7FA1F6FC-06A5-4507-9A01-B52EB8385EBA}">
      <dgm:prSet/>
      <dgm:spPr/>
      <dgm:t>
        <a:bodyPr/>
        <a:lstStyle/>
        <a:p>
          <a:endParaRPr lang="en-US"/>
        </a:p>
      </dgm:t>
    </dgm:pt>
    <dgm:pt modelId="{0BA4AFEB-09A8-4C51-BE31-B535DE2E3D9F}">
      <dgm:prSet phldrT="[Text]"/>
      <dgm:spPr/>
      <dgm:t>
        <a:bodyPr/>
        <a:lstStyle/>
        <a:p>
          <a:r>
            <a:rPr lang="en-US" dirty="0" smtClean="0"/>
            <a:t>May-June 2017 </a:t>
          </a:r>
          <a:endParaRPr lang="en-US" dirty="0"/>
        </a:p>
      </dgm:t>
    </dgm:pt>
    <dgm:pt modelId="{FD628958-140D-4738-A98D-6306FA0B0F32}" type="parTrans" cxnId="{EE49F365-20A5-4639-BFAD-D4EF4D5B4BBA}">
      <dgm:prSet/>
      <dgm:spPr/>
      <dgm:t>
        <a:bodyPr/>
        <a:lstStyle/>
        <a:p>
          <a:endParaRPr lang="en-US"/>
        </a:p>
      </dgm:t>
    </dgm:pt>
    <dgm:pt modelId="{24AC0D31-4A82-4199-A8D8-A3D86D3A4DB0}" type="sibTrans" cxnId="{EE49F365-20A5-4639-BFAD-D4EF4D5B4BBA}">
      <dgm:prSet/>
      <dgm:spPr/>
      <dgm:t>
        <a:bodyPr/>
        <a:lstStyle/>
        <a:p>
          <a:endParaRPr lang="en-US"/>
        </a:p>
      </dgm:t>
    </dgm:pt>
    <dgm:pt modelId="{7F20D846-9473-4D72-9301-120E11D95ABF}">
      <dgm:prSet phldrT="[Text]"/>
      <dgm:spPr/>
      <dgm:t>
        <a:bodyPr/>
        <a:lstStyle/>
        <a:p>
          <a:r>
            <a:rPr lang="en-US" dirty="0" smtClean="0"/>
            <a:t>Reconciliation and OPWDD review of Evidence Package for Completeness </a:t>
          </a:r>
          <a:endParaRPr lang="en-US" dirty="0"/>
        </a:p>
      </dgm:t>
    </dgm:pt>
    <dgm:pt modelId="{72143F46-F105-4663-B6C5-C86575D946C2}" type="parTrans" cxnId="{D343C548-9073-4D87-AD02-7BF2097E3109}">
      <dgm:prSet/>
      <dgm:spPr/>
      <dgm:t>
        <a:bodyPr/>
        <a:lstStyle/>
        <a:p>
          <a:endParaRPr lang="en-US"/>
        </a:p>
      </dgm:t>
    </dgm:pt>
    <dgm:pt modelId="{EF853D5A-42E4-40AE-9EA8-1F41CD822F4A}" type="sibTrans" cxnId="{D343C548-9073-4D87-AD02-7BF2097E3109}">
      <dgm:prSet/>
      <dgm:spPr/>
      <dgm:t>
        <a:bodyPr/>
        <a:lstStyle/>
        <a:p>
          <a:endParaRPr lang="en-US"/>
        </a:p>
      </dgm:t>
    </dgm:pt>
    <dgm:pt modelId="{9895375A-ECB0-4560-B05A-56DB9F4B4892}" type="pres">
      <dgm:prSet presAssocID="{564CE960-14D1-45C0-8B9F-E17E97BC7F51}" presName="Name0" presStyleCnt="0">
        <dgm:presLayoutVars>
          <dgm:dir/>
          <dgm:animLvl val="lvl"/>
          <dgm:resizeHandles val="exact"/>
        </dgm:presLayoutVars>
      </dgm:prSet>
      <dgm:spPr/>
      <dgm:t>
        <a:bodyPr/>
        <a:lstStyle/>
        <a:p>
          <a:endParaRPr lang="en-US"/>
        </a:p>
      </dgm:t>
    </dgm:pt>
    <dgm:pt modelId="{0AB705E0-4CF9-4B03-B60A-5476E3942D01}" type="pres">
      <dgm:prSet presAssocID="{0BA4AFEB-09A8-4C51-BE31-B535DE2E3D9F}" presName="boxAndChildren" presStyleCnt="0"/>
      <dgm:spPr/>
    </dgm:pt>
    <dgm:pt modelId="{728D001D-42AC-4033-AEE3-A85FF539BA54}" type="pres">
      <dgm:prSet presAssocID="{0BA4AFEB-09A8-4C51-BE31-B535DE2E3D9F}" presName="parentTextBox" presStyleLbl="node1" presStyleIdx="0" presStyleCnt="3"/>
      <dgm:spPr/>
      <dgm:t>
        <a:bodyPr/>
        <a:lstStyle/>
        <a:p>
          <a:endParaRPr lang="en-US"/>
        </a:p>
      </dgm:t>
    </dgm:pt>
    <dgm:pt modelId="{9DE1AC9E-D592-4F50-BC82-0CB2C2E367D3}" type="pres">
      <dgm:prSet presAssocID="{0BA4AFEB-09A8-4C51-BE31-B535DE2E3D9F}" presName="entireBox" presStyleLbl="node1" presStyleIdx="0" presStyleCnt="3"/>
      <dgm:spPr/>
      <dgm:t>
        <a:bodyPr/>
        <a:lstStyle/>
        <a:p>
          <a:endParaRPr lang="en-US"/>
        </a:p>
      </dgm:t>
    </dgm:pt>
    <dgm:pt modelId="{24E60B9D-B599-4616-968D-CFC01213424E}" type="pres">
      <dgm:prSet presAssocID="{0BA4AFEB-09A8-4C51-BE31-B535DE2E3D9F}" presName="descendantBox" presStyleCnt="0"/>
      <dgm:spPr/>
    </dgm:pt>
    <dgm:pt modelId="{B24AFEE6-E8C5-40DB-8A35-79A7DDF25900}" type="pres">
      <dgm:prSet presAssocID="{7F20D846-9473-4D72-9301-120E11D95ABF}" presName="childTextBox" presStyleLbl="fgAccFollowNode1" presStyleIdx="0" presStyleCnt="3">
        <dgm:presLayoutVars>
          <dgm:bulletEnabled val="1"/>
        </dgm:presLayoutVars>
      </dgm:prSet>
      <dgm:spPr/>
      <dgm:t>
        <a:bodyPr/>
        <a:lstStyle/>
        <a:p>
          <a:endParaRPr lang="en-US"/>
        </a:p>
      </dgm:t>
    </dgm:pt>
    <dgm:pt modelId="{64624A2F-EC54-46AA-BB16-FF149ED92255}" type="pres">
      <dgm:prSet presAssocID="{E3D188D0-4F1C-4ED8-94A0-A49A3E86C8C5}" presName="sp" presStyleCnt="0"/>
      <dgm:spPr/>
    </dgm:pt>
    <dgm:pt modelId="{44AE4BAD-3441-43A2-8BDA-20FA3232B046}" type="pres">
      <dgm:prSet presAssocID="{619DCB07-5981-4B08-B56C-F6A952A9859C}" presName="arrowAndChildren" presStyleCnt="0"/>
      <dgm:spPr/>
    </dgm:pt>
    <dgm:pt modelId="{4DD4AFC7-55FE-4652-B74A-EFDFE1EB2EE4}" type="pres">
      <dgm:prSet presAssocID="{619DCB07-5981-4B08-B56C-F6A952A9859C}" presName="parentTextArrow" presStyleLbl="node1" presStyleIdx="0" presStyleCnt="3"/>
      <dgm:spPr/>
      <dgm:t>
        <a:bodyPr/>
        <a:lstStyle/>
        <a:p>
          <a:endParaRPr lang="en-US"/>
        </a:p>
      </dgm:t>
    </dgm:pt>
    <dgm:pt modelId="{AB551F60-4753-4E51-BA4A-E9BD1A9089BB}" type="pres">
      <dgm:prSet presAssocID="{619DCB07-5981-4B08-B56C-F6A952A9859C}" presName="arrow" presStyleLbl="node1" presStyleIdx="1" presStyleCnt="3"/>
      <dgm:spPr/>
      <dgm:t>
        <a:bodyPr/>
        <a:lstStyle/>
        <a:p>
          <a:endParaRPr lang="en-US"/>
        </a:p>
      </dgm:t>
    </dgm:pt>
    <dgm:pt modelId="{65025A61-11BC-4780-B987-9B192074DD3B}" type="pres">
      <dgm:prSet presAssocID="{619DCB07-5981-4B08-B56C-F6A952A9859C}" presName="descendantArrow" presStyleCnt="0"/>
      <dgm:spPr/>
    </dgm:pt>
    <dgm:pt modelId="{6E45DEED-3617-4A83-80F1-99BC119D840F}" type="pres">
      <dgm:prSet presAssocID="{CB6AFB36-2AE2-42E6-B422-C93613E54645}" presName="childTextArrow" presStyleLbl="fgAccFollowNode1" presStyleIdx="1" presStyleCnt="3">
        <dgm:presLayoutVars>
          <dgm:bulletEnabled val="1"/>
        </dgm:presLayoutVars>
      </dgm:prSet>
      <dgm:spPr/>
      <dgm:t>
        <a:bodyPr/>
        <a:lstStyle/>
        <a:p>
          <a:endParaRPr lang="en-US"/>
        </a:p>
      </dgm:t>
    </dgm:pt>
    <dgm:pt modelId="{636C5674-A280-42C9-AF53-3F79773B7455}" type="pres">
      <dgm:prSet presAssocID="{4C670D8E-8175-4BF8-A9B7-E82F7D15C1F3}" presName="sp" presStyleCnt="0"/>
      <dgm:spPr/>
    </dgm:pt>
    <dgm:pt modelId="{01482BF0-4E9C-4FB6-8579-7561E82B05D5}" type="pres">
      <dgm:prSet presAssocID="{F8898C38-1C0C-44FD-8547-961B4B8B7A25}" presName="arrowAndChildren" presStyleCnt="0"/>
      <dgm:spPr/>
    </dgm:pt>
    <dgm:pt modelId="{4D2AED28-FA20-45C9-8F09-47E78D2695F3}" type="pres">
      <dgm:prSet presAssocID="{F8898C38-1C0C-44FD-8547-961B4B8B7A25}" presName="parentTextArrow" presStyleLbl="node1" presStyleIdx="1" presStyleCnt="3"/>
      <dgm:spPr/>
      <dgm:t>
        <a:bodyPr/>
        <a:lstStyle/>
        <a:p>
          <a:endParaRPr lang="en-US"/>
        </a:p>
      </dgm:t>
    </dgm:pt>
    <dgm:pt modelId="{DCE12309-553C-4868-A473-2C47986227BD}" type="pres">
      <dgm:prSet presAssocID="{F8898C38-1C0C-44FD-8547-961B4B8B7A25}" presName="arrow" presStyleLbl="node1" presStyleIdx="2" presStyleCnt="3"/>
      <dgm:spPr/>
      <dgm:t>
        <a:bodyPr/>
        <a:lstStyle/>
        <a:p>
          <a:endParaRPr lang="en-US"/>
        </a:p>
      </dgm:t>
    </dgm:pt>
    <dgm:pt modelId="{2EF837FE-9495-44CF-A352-5FF929728EC5}" type="pres">
      <dgm:prSet presAssocID="{F8898C38-1C0C-44FD-8547-961B4B8B7A25}" presName="descendantArrow" presStyleCnt="0"/>
      <dgm:spPr/>
    </dgm:pt>
    <dgm:pt modelId="{6DAA9AF0-BB15-4953-A40F-6299C4FDF84A}" type="pres">
      <dgm:prSet presAssocID="{05FBD166-18B0-4967-A353-631980C3A7C8}" presName="childTextArrow" presStyleLbl="fgAccFollowNode1" presStyleIdx="2" presStyleCnt="3">
        <dgm:presLayoutVars>
          <dgm:bulletEnabled val="1"/>
        </dgm:presLayoutVars>
      </dgm:prSet>
      <dgm:spPr/>
      <dgm:t>
        <a:bodyPr/>
        <a:lstStyle/>
        <a:p>
          <a:endParaRPr lang="en-US"/>
        </a:p>
      </dgm:t>
    </dgm:pt>
  </dgm:ptLst>
  <dgm:cxnLst>
    <dgm:cxn modelId="{CADE5683-4671-4D44-8D67-551C898E9F53}" type="presOf" srcId="{619DCB07-5981-4B08-B56C-F6A952A9859C}" destId="{AB551F60-4753-4E51-BA4A-E9BD1A9089BB}" srcOrd="1" destOrd="0" presId="urn:microsoft.com/office/officeart/2005/8/layout/process4"/>
    <dgm:cxn modelId="{2F11F446-A2C7-4FF5-BB52-C8661C67F5C8}" type="presOf" srcId="{05FBD166-18B0-4967-A353-631980C3A7C8}" destId="{6DAA9AF0-BB15-4953-A40F-6299C4FDF84A}" srcOrd="0" destOrd="0" presId="urn:microsoft.com/office/officeart/2005/8/layout/process4"/>
    <dgm:cxn modelId="{338BC24C-E04A-45F3-8991-1A9655E430A4}" type="presOf" srcId="{F8898C38-1C0C-44FD-8547-961B4B8B7A25}" destId="{DCE12309-553C-4868-A473-2C47986227BD}" srcOrd="1" destOrd="0" presId="urn:microsoft.com/office/officeart/2005/8/layout/process4"/>
    <dgm:cxn modelId="{B1E7F0CE-3909-4EE4-8B70-635371560AEC}" srcId="{564CE960-14D1-45C0-8B9F-E17E97BC7F51}" destId="{F8898C38-1C0C-44FD-8547-961B4B8B7A25}" srcOrd="0" destOrd="0" parTransId="{4182DCEE-C6AC-4CD1-826E-CE44D86F89F0}" sibTransId="{4C670D8E-8175-4BF8-A9B7-E82F7D15C1F3}"/>
    <dgm:cxn modelId="{F68471AA-7A60-48C7-B480-3FA59612959E}" type="presOf" srcId="{CB6AFB36-2AE2-42E6-B422-C93613E54645}" destId="{6E45DEED-3617-4A83-80F1-99BC119D840F}" srcOrd="0" destOrd="0" presId="urn:microsoft.com/office/officeart/2005/8/layout/process4"/>
    <dgm:cxn modelId="{3B3386CB-0E26-4CF6-81D4-ED10794EA06A}" type="presOf" srcId="{F8898C38-1C0C-44FD-8547-961B4B8B7A25}" destId="{4D2AED28-FA20-45C9-8F09-47E78D2695F3}" srcOrd="0" destOrd="0" presId="urn:microsoft.com/office/officeart/2005/8/layout/process4"/>
    <dgm:cxn modelId="{285014E0-1D90-466D-8B66-787AE7536E2E}" type="presOf" srcId="{564CE960-14D1-45C0-8B9F-E17E97BC7F51}" destId="{9895375A-ECB0-4560-B05A-56DB9F4B4892}" srcOrd="0" destOrd="0" presId="urn:microsoft.com/office/officeart/2005/8/layout/process4"/>
    <dgm:cxn modelId="{32422230-121A-4A4E-87E9-2C3733772C9D}" type="presOf" srcId="{0BA4AFEB-09A8-4C51-BE31-B535DE2E3D9F}" destId="{728D001D-42AC-4033-AEE3-A85FF539BA54}" srcOrd="0" destOrd="0" presId="urn:microsoft.com/office/officeart/2005/8/layout/process4"/>
    <dgm:cxn modelId="{743091B6-3045-42CE-B19E-B709CEA0E1F8}" type="presOf" srcId="{7F20D846-9473-4D72-9301-120E11D95ABF}" destId="{B24AFEE6-E8C5-40DB-8A35-79A7DDF25900}" srcOrd="0" destOrd="0" presId="urn:microsoft.com/office/officeart/2005/8/layout/process4"/>
    <dgm:cxn modelId="{BF5C20A8-DC1C-4B2B-AD7E-3AD1AB167819}" srcId="{564CE960-14D1-45C0-8B9F-E17E97BC7F51}" destId="{619DCB07-5981-4B08-B56C-F6A952A9859C}" srcOrd="1" destOrd="0" parTransId="{18D47193-B04A-43CC-8DC1-60507CE30CD7}" sibTransId="{E3D188D0-4F1C-4ED8-94A0-A49A3E86C8C5}"/>
    <dgm:cxn modelId="{D343C548-9073-4D87-AD02-7BF2097E3109}" srcId="{0BA4AFEB-09A8-4C51-BE31-B535DE2E3D9F}" destId="{7F20D846-9473-4D72-9301-120E11D95ABF}" srcOrd="0" destOrd="0" parTransId="{72143F46-F105-4663-B6C5-C86575D946C2}" sibTransId="{EF853D5A-42E4-40AE-9EA8-1F41CD822F4A}"/>
    <dgm:cxn modelId="{3B997B29-A861-4B73-81A7-B705CC980CDB}" type="presOf" srcId="{0BA4AFEB-09A8-4C51-BE31-B535DE2E3D9F}" destId="{9DE1AC9E-D592-4F50-BC82-0CB2C2E367D3}" srcOrd="1" destOrd="0" presId="urn:microsoft.com/office/officeart/2005/8/layout/process4"/>
    <dgm:cxn modelId="{EE49F365-20A5-4639-BFAD-D4EF4D5B4BBA}" srcId="{564CE960-14D1-45C0-8B9F-E17E97BC7F51}" destId="{0BA4AFEB-09A8-4C51-BE31-B535DE2E3D9F}" srcOrd="2" destOrd="0" parTransId="{FD628958-140D-4738-A98D-6306FA0B0F32}" sibTransId="{24AC0D31-4A82-4199-A8D8-A3D86D3A4DB0}"/>
    <dgm:cxn modelId="{7FA1F6FC-06A5-4507-9A01-B52EB8385EBA}" srcId="{619DCB07-5981-4B08-B56C-F6A952A9859C}" destId="{CB6AFB36-2AE2-42E6-B422-C93613E54645}" srcOrd="0" destOrd="0" parTransId="{9B857DD0-D801-4ED5-8DCD-BC4A96625DC0}" sibTransId="{06F8B8B2-7741-4AC2-ACA8-04D71A99F785}"/>
    <dgm:cxn modelId="{46A88F4F-F3A4-4130-BE96-B69D03EBEE9D}" srcId="{F8898C38-1C0C-44FD-8547-961B4B8B7A25}" destId="{05FBD166-18B0-4967-A353-631980C3A7C8}" srcOrd="0" destOrd="0" parTransId="{414A171D-4F3D-4D58-B498-335CD95F3EBE}" sibTransId="{8D7B07EB-68DC-4B3E-B7CA-4C5A0A03205C}"/>
    <dgm:cxn modelId="{3795CA1A-36E8-467B-8A7F-404218040DB0}" type="presOf" srcId="{619DCB07-5981-4B08-B56C-F6A952A9859C}" destId="{4DD4AFC7-55FE-4652-B74A-EFDFE1EB2EE4}" srcOrd="0" destOrd="0" presId="urn:microsoft.com/office/officeart/2005/8/layout/process4"/>
    <dgm:cxn modelId="{251F8C6A-4BD7-4476-93A8-425F25C77741}" type="presParOf" srcId="{9895375A-ECB0-4560-B05A-56DB9F4B4892}" destId="{0AB705E0-4CF9-4B03-B60A-5476E3942D01}" srcOrd="0" destOrd="0" presId="urn:microsoft.com/office/officeart/2005/8/layout/process4"/>
    <dgm:cxn modelId="{57240CB6-2601-4ED3-A51F-3BFD04CAFBBE}" type="presParOf" srcId="{0AB705E0-4CF9-4B03-B60A-5476E3942D01}" destId="{728D001D-42AC-4033-AEE3-A85FF539BA54}" srcOrd="0" destOrd="0" presId="urn:microsoft.com/office/officeart/2005/8/layout/process4"/>
    <dgm:cxn modelId="{72C81236-D653-49E1-88DE-5015BD50FCE6}" type="presParOf" srcId="{0AB705E0-4CF9-4B03-B60A-5476E3942D01}" destId="{9DE1AC9E-D592-4F50-BC82-0CB2C2E367D3}" srcOrd="1" destOrd="0" presId="urn:microsoft.com/office/officeart/2005/8/layout/process4"/>
    <dgm:cxn modelId="{F04581E8-3856-4253-8F50-A960E4D86649}" type="presParOf" srcId="{0AB705E0-4CF9-4B03-B60A-5476E3942D01}" destId="{24E60B9D-B599-4616-968D-CFC01213424E}" srcOrd="2" destOrd="0" presId="urn:microsoft.com/office/officeart/2005/8/layout/process4"/>
    <dgm:cxn modelId="{8DEADB6A-E697-46BD-B070-08C8CE8432C8}" type="presParOf" srcId="{24E60B9D-B599-4616-968D-CFC01213424E}" destId="{B24AFEE6-E8C5-40DB-8A35-79A7DDF25900}" srcOrd="0" destOrd="0" presId="urn:microsoft.com/office/officeart/2005/8/layout/process4"/>
    <dgm:cxn modelId="{CD71A742-3F54-434E-A24E-A6DC6FFDAC16}" type="presParOf" srcId="{9895375A-ECB0-4560-B05A-56DB9F4B4892}" destId="{64624A2F-EC54-46AA-BB16-FF149ED92255}" srcOrd="1" destOrd="0" presId="urn:microsoft.com/office/officeart/2005/8/layout/process4"/>
    <dgm:cxn modelId="{8F483CC5-8571-45F7-AC3C-3C05C3F5E5E0}" type="presParOf" srcId="{9895375A-ECB0-4560-B05A-56DB9F4B4892}" destId="{44AE4BAD-3441-43A2-8BDA-20FA3232B046}" srcOrd="2" destOrd="0" presId="urn:microsoft.com/office/officeart/2005/8/layout/process4"/>
    <dgm:cxn modelId="{A09A89AA-E728-4A34-8F71-06A8BF4CFC48}" type="presParOf" srcId="{44AE4BAD-3441-43A2-8BDA-20FA3232B046}" destId="{4DD4AFC7-55FE-4652-B74A-EFDFE1EB2EE4}" srcOrd="0" destOrd="0" presId="urn:microsoft.com/office/officeart/2005/8/layout/process4"/>
    <dgm:cxn modelId="{AF81DFAA-916D-41A5-9CD3-CBA39C3FE743}" type="presParOf" srcId="{44AE4BAD-3441-43A2-8BDA-20FA3232B046}" destId="{AB551F60-4753-4E51-BA4A-E9BD1A9089BB}" srcOrd="1" destOrd="0" presId="urn:microsoft.com/office/officeart/2005/8/layout/process4"/>
    <dgm:cxn modelId="{F02D0E63-CFF4-4C08-B2F5-B459BD1BAD3E}" type="presParOf" srcId="{44AE4BAD-3441-43A2-8BDA-20FA3232B046}" destId="{65025A61-11BC-4780-B987-9B192074DD3B}" srcOrd="2" destOrd="0" presId="urn:microsoft.com/office/officeart/2005/8/layout/process4"/>
    <dgm:cxn modelId="{43015552-1D08-4208-8572-DAD54C45265D}" type="presParOf" srcId="{65025A61-11BC-4780-B987-9B192074DD3B}" destId="{6E45DEED-3617-4A83-80F1-99BC119D840F}" srcOrd="0" destOrd="0" presId="urn:microsoft.com/office/officeart/2005/8/layout/process4"/>
    <dgm:cxn modelId="{54D0F31D-A9D8-4EED-9E63-6599DF2DF301}" type="presParOf" srcId="{9895375A-ECB0-4560-B05A-56DB9F4B4892}" destId="{636C5674-A280-42C9-AF53-3F79773B7455}" srcOrd="3" destOrd="0" presId="urn:microsoft.com/office/officeart/2005/8/layout/process4"/>
    <dgm:cxn modelId="{59A4461A-FF26-4CE6-BAF2-9CCA0D8C3E06}" type="presParOf" srcId="{9895375A-ECB0-4560-B05A-56DB9F4B4892}" destId="{01482BF0-4E9C-4FB6-8579-7561E82B05D5}" srcOrd="4" destOrd="0" presId="urn:microsoft.com/office/officeart/2005/8/layout/process4"/>
    <dgm:cxn modelId="{34BE3B9F-EBEF-4766-8946-88E9D355888B}" type="presParOf" srcId="{01482BF0-4E9C-4FB6-8579-7561E82B05D5}" destId="{4D2AED28-FA20-45C9-8F09-47E78D2695F3}" srcOrd="0" destOrd="0" presId="urn:microsoft.com/office/officeart/2005/8/layout/process4"/>
    <dgm:cxn modelId="{C226102D-A8CC-4F33-9355-B001ECC4E68B}" type="presParOf" srcId="{01482BF0-4E9C-4FB6-8579-7561E82B05D5}" destId="{DCE12309-553C-4868-A473-2C47986227BD}" srcOrd="1" destOrd="0" presId="urn:microsoft.com/office/officeart/2005/8/layout/process4"/>
    <dgm:cxn modelId="{41ED0BB9-D645-42DD-8667-0E172D798319}" type="presParOf" srcId="{01482BF0-4E9C-4FB6-8579-7561E82B05D5}" destId="{2EF837FE-9495-44CF-A352-5FF929728EC5}" srcOrd="2" destOrd="0" presId="urn:microsoft.com/office/officeart/2005/8/layout/process4"/>
    <dgm:cxn modelId="{24C4F3A7-1D93-432C-90BA-3B5FF09F34AB}" type="presParOf" srcId="{2EF837FE-9495-44CF-A352-5FF929728EC5}" destId="{6DAA9AF0-BB15-4953-A40F-6299C4FDF84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077E54-5794-494D-AF18-F718C26BABD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8BDB853D-1C9D-4F94-A837-5F704AA9900D}">
      <dgm:prSet phldrT="[Text]"/>
      <dgm:spPr/>
      <dgm:t>
        <a:bodyPr/>
        <a:lstStyle/>
        <a:p>
          <a:r>
            <a:rPr lang="en-US" dirty="0" smtClean="0"/>
            <a:t>Summer 2017  (Internal OPWDD work) </a:t>
          </a:r>
          <a:endParaRPr lang="en-US" dirty="0"/>
        </a:p>
      </dgm:t>
    </dgm:pt>
    <dgm:pt modelId="{C46C8744-C3F5-4D60-BCAF-540E255EC62C}" type="parTrans" cxnId="{E9CEA123-C308-4AAE-868C-0A06CAF6A530}">
      <dgm:prSet/>
      <dgm:spPr/>
      <dgm:t>
        <a:bodyPr/>
        <a:lstStyle/>
        <a:p>
          <a:endParaRPr lang="en-US"/>
        </a:p>
      </dgm:t>
    </dgm:pt>
    <dgm:pt modelId="{9678F5CC-D429-4BC2-AA34-3271E0FAFD74}" type="sibTrans" cxnId="{E9CEA123-C308-4AAE-868C-0A06CAF6A530}">
      <dgm:prSet/>
      <dgm:spPr/>
      <dgm:t>
        <a:bodyPr/>
        <a:lstStyle/>
        <a:p>
          <a:endParaRPr lang="en-US"/>
        </a:p>
      </dgm:t>
    </dgm:pt>
    <dgm:pt modelId="{52D55C27-F2F6-46FA-B54A-33C013F78B96}">
      <dgm:prSet phldrT="[Text]"/>
      <dgm:spPr/>
      <dgm:t>
        <a:bodyPr/>
        <a:lstStyle/>
        <a:p>
          <a:r>
            <a:rPr lang="en-US" dirty="0" smtClean="0"/>
            <a:t>DQI develops schedule to Front Load HS settings in next Survey Cycle </a:t>
          </a:r>
          <a:endParaRPr lang="en-US" dirty="0"/>
        </a:p>
      </dgm:t>
    </dgm:pt>
    <dgm:pt modelId="{313E05F0-EDFA-4A82-A0D1-023990F5E07F}" type="parTrans" cxnId="{CE541394-78A6-4464-8CF0-0C1737E22BC9}">
      <dgm:prSet/>
      <dgm:spPr/>
      <dgm:t>
        <a:bodyPr/>
        <a:lstStyle/>
        <a:p>
          <a:endParaRPr lang="en-US"/>
        </a:p>
      </dgm:t>
    </dgm:pt>
    <dgm:pt modelId="{22E5DCFE-3A73-49B2-9BD0-A32175EACDB8}" type="sibTrans" cxnId="{CE541394-78A6-4464-8CF0-0C1737E22BC9}">
      <dgm:prSet/>
      <dgm:spPr/>
      <dgm:t>
        <a:bodyPr/>
        <a:lstStyle/>
        <a:p>
          <a:endParaRPr lang="en-US"/>
        </a:p>
      </dgm:t>
    </dgm:pt>
    <dgm:pt modelId="{B9BA1A6E-98F8-4E82-8149-F1F0B5419E92}">
      <dgm:prSet phldrT="[Text]"/>
      <dgm:spPr/>
      <dgm:t>
        <a:bodyPr/>
        <a:lstStyle/>
        <a:p>
          <a:r>
            <a:rPr lang="en-US" dirty="0" smtClean="0"/>
            <a:t>Complete Packages made available to DQI for validation  </a:t>
          </a:r>
          <a:endParaRPr lang="en-US" dirty="0"/>
        </a:p>
      </dgm:t>
    </dgm:pt>
    <dgm:pt modelId="{41A36584-0C2E-47F3-9427-57D38334BCB1}" type="parTrans" cxnId="{F97DE01B-9C8A-490C-A504-1376A4F3014B}">
      <dgm:prSet/>
      <dgm:spPr/>
      <dgm:t>
        <a:bodyPr/>
        <a:lstStyle/>
        <a:p>
          <a:endParaRPr lang="en-US"/>
        </a:p>
      </dgm:t>
    </dgm:pt>
    <dgm:pt modelId="{32B31FB4-3A81-4A7E-806F-85251F7FE86D}" type="sibTrans" cxnId="{F97DE01B-9C8A-490C-A504-1376A4F3014B}">
      <dgm:prSet/>
      <dgm:spPr/>
      <dgm:t>
        <a:bodyPr/>
        <a:lstStyle/>
        <a:p>
          <a:endParaRPr lang="en-US"/>
        </a:p>
      </dgm:t>
    </dgm:pt>
    <dgm:pt modelId="{48577CD5-B929-4DBD-B068-8619EC7B33DA}">
      <dgm:prSet phldrT="[Text]"/>
      <dgm:spPr/>
      <dgm:t>
        <a:bodyPr/>
        <a:lstStyle/>
        <a:p>
          <a:r>
            <a:rPr lang="en-US" dirty="0" smtClean="0"/>
            <a:t>October 1, 2017-March 1, 2018</a:t>
          </a:r>
          <a:endParaRPr lang="en-US" dirty="0"/>
        </a:p>
      </dgm:t>
    </dgm:pt>
    <dgm:pt modelId="{61E0CBC7-8889-49B8-B949-37615E508161}" type="parTrans" cxnId="{6B97BC4E-3863-4696-B910-AF63ABA09E6C}">
      <dgm:prSet/>
      <dgm:spPr/>
      <dgm:t>
        <a:bodyPr/>
        <a:lstStyle/>
        <a:p>
          <a:endParaRPr lang="en-US"/>
        </a:p>
      </dgm:t>
    </dgm:pt>
    <dgm:pt modelId="{209270C9-E2E5-455B-8659-E750C054D3E5}" type="sibTrans" cxnId="{6B97BC4E-3863-4696-B910-AF63ABA09E6C}">
      <dgm:prSet/>
      <dgm:spPr/>
      <dgm:t>
        <a:bodyPr/>
        <a:lstStyle/>
        <a:p>
          <a:endParaRPr lang="en-US"/>
        </a:p>
      </dgm:t>
    </dgm:pt>
    <dgm:pt modelId="{A5E1F41F-FAB7-44A6-A78E-96FE78CE4AE9}">
      <dgm:prSet phldrT="[Text]"/>
      <dgm:spPr/>
      <dgm:t>
        <a:bodyPr/>
        <a:lstStyle/>
        <a:p>
          <a:r>
            <a:rPr lang="en-US" dirty="0" smtClean="0"/>
            <a:t>DQI Validates Evidence Packages </a:t>
          </a:r>
          <a:endParaRPr lang="en-US" dirty="0"/>
        </a:p>
      </dgm:t>
    </dgm:pt>
    <dgm:pt modelId="{25714B50-F10A-497B-9FD2-3AB7EB74DBFD}" type="parTrans" cxnId="{BF06B6BB-6784-4BE4-8FBC-0553A2EC6665}">
      <dgm:prSet/>
      <dgm:spPr/>
      <dgm:t>
        <a:bodyPr/>
        <a:lstStyle/>
        <a:p>
          <a:endParaRPr lang="en-US"/>
        </a:p>
      </dgm:t>
    </dgm:pt>
    <dgm:pt modelId="{D06C16D6-DD53-4984-AA21-ADFBBDA8CE07}" type="sibTrans" cxnId="{BF06B6BB-6784-4BE4-8FBC-0553A2EC6665}">
      <dgm:prSet/>
      <dgm:spPr/>
      <dgm:t>
        <a:bodyPr/>
        <a:lstStyle/>
        <a:p>
          <a:endParaRPr lang="en-US"/>
        </a:p>
      </dgm:t>
    </dgm:pt>
    <dgm:pt modelId="{7860D98A-CE27-4A22-84B9-06651F7C7234}">
      <dgm:prSet phldrT="[Text]"/>
      <dgm:spPr/>
      <dgm:t>
        <a:bodyPr/>
        <a:lstStyle/>
        <a:p>
          <a:r>
            <a:rPr lang="en-US" dirty="0" smtClean="0"/>
            <a:t>April – July 2018 </a:t>
          </a:r>
          <a:endParaRPr lang="en-US" dirty="0"/>
        </a:p>
      </dgm:t>
    </dgm:pt>
    <dgm:pt modelId="{BA4F9CF8-A389-4172-AEC3-AC192F3B04E8}" type="parTrans" cxnId="{D7987CC1-1912-4AA1-A6EB-0FBFDC9BCC03}">
      <dgm:prSet/>
      <dgm:spPr/>
      <dgm:t>
        <a:bodyPr/>
        <a:lstStyle/>
        <a:p>
          <a:endParaRPr lang="en-US"/>
        </a:p>
      </dgm:t>
    </dgm:pt>
    <dgm:pt modelId="{5E201D83-9E6A-41DB-A382-4AF89763D270}" type="sibTrans" cxnId="{D7987CC1-1912-4AA1-A6EB-0FBFDC9BCC03}">
      <dgm:prSet/>
      <dgm:spPr/>
      <dgm:t>
        <a:bodyPr/>
        <a:lstStyle/>
        <a:p>
          <a:endParaRPr lang="en-US"/>
        </a:p>
      </dgm:t>
    </dgm:pt>
    <dgm:pt modelId="{5DFB9676-3CC7-4BE6-A3AE-3D54CE73522E}">
      <dgm:prSet phldrT="[Text]"/>
      <dgm:spPr/>
      <dgm:t>
        <a:bodyPr/>
        <a:lstStyle/>
        <a:p>
          <a:r>
            <a:rPr lang="en-US" dirty="0" smtClean="0"/>
            <a:t>Analysis of packages and OPWDD Decision Making </a:t>
          </a:r>
          <a:endParaRPr lang="en-US" dirty="0"/>
        </a:p>
      </dgm:t>
    </dgm:pt>
    <dgm:pt modelId="{247CD6A3-2C29-4CFB-ABE6-2DC079A9A482}" type="parTrans" cxnId="{74930BA6-D8AD-4098-8E7A-BEA3653444C7}">
      <dgm:prSet/>
      <dgm:spPr/>
      <dgm:t>
        <a:bodyPr/>
        <a:lstStyle/>
        <a:p>
          <a:endParaRPr lang="en-US"/>
        </a:p>
      </dgm:t>
    </dgm:pt>
    <dgm:pt modelId="{9E492EF0-4066-4432-84D6-391134EEFB96}" type="sibTrans" cxnId="{74930BA6-D8AD-4098-8E7A-BEA3653444C7}">
      <dgm:prSet/>
      <dgm:spPr/>
      <dgm:t>
        <a:bodyPr/>
        <a:lstStyle/>
        <a:p>
          <a:endParaRPr lang="en-US"/>
        </a:p>
      </dgm:t>
    </dgm:pt>
    <dgm:pt modelId="{160765B2-3492-43C1-8840-45FD229AC40E}" type="pres">
      <dgm:prSet presAssocID="{A9077E54-5794-494D-AF18-F718C26BABD9}" presName="Name0" presStyleCnt="0">
        <dgm:presLayoutVars>
          <dgm:dir/>
          <dgm:animLvl val="lvl"/>
          <dgm:resizeHandles val="exact"/>
        </dgm:presLayoutVars>
      </dgm:prSet>
      <dgm:spPr/>
      <dgm:t>
        <a:bodyPr/>
        <a:lstStyle/>
        <a:p>
          <a:endParaRPr lang="en-US"/>
        </a:p>
      </dgm:t>
    </dgm:pt>
    <dgm:pt modelId="{143EE7F3-8552-418F-BD9C-B64E920FACF5}" type="pres">
      <dgm:prSet presAssocID="{7860D98A-CE27-4A22-84B9-06651F7C7234}" presName="boxAndChildren" presStyleCnt="0"/>
      <dgm:spPr/>
    </dgm:pt>
    <dgm:pt modelId="{361A67B2-C3B9-428B-BD93-CBABCD156C41}" type="pres">
      <dgm:prSet presAssocID="{7860D98A-CE27-4A22-84B9-06651F7C7234}" presName="parentTextBox" presStyleLbl="node1" presStyleIdx="0" presStyleCnt="3"/>
      <dgm:spPr/>
      <dgm:t>
        <a:bodyPr/>
        <a:lstStyle/>
        <a:p>
          <a:endParaRPr lang="en-US"/>
        </a:p>
      </dgm:t>
    </dgm:pt>
    <dgm:pt modelId="{ACD89213-4F00-445C-9956-BBB47F387D85}" type="pres">
      <dgm:prSet presAssocID="{7860D98A-CE27-4A22-84B9-06651F7C7234}" presName="entireBox" presStyleLbl="node1" presStyleIdx="0" presStyleCnt="3"/>
      <dgm:spPr/>
      <dgm:t>
        <a:bodyPr/>
        <a:lstStyle/>
        <a:p>
          <a:endParaRPr lang="en-US"/>
        </a:p>
      </dgm:t>
    </dgm:pt>
    <dgm:pt modelId="{4E9E79FB-2986-46ED-9F4A-C3FFE0024747}" type="pres">
      <dgm:prSet presAssocID="{7860D98A-CE27-4A22-84B9-06651F7C7234}" presName="descendantBox" presStyleCnt="0"/>
      <dgm:spPr/>
    </dgm:pt>
    <dgm:pt modelId="{D8F8073F-0E87-49A4-BE61-5ECCB804E21B}" type="pres">
      <dgm:prSet presAssocID="{5DFB9676-3CC7-4BE6-A3AE-3D54CE73522E}" presName="childTextBox" presStyleLbl="fgAccFollowNode1" presStyleIdx="0" presStyleCnt="4">
        <dgm:presLayoutVars>
          <dgm:bulletEnabled val="1"/>
        </dgm:presLayoutVars>
      </dgm:prSet>
      <dgm:spPr/>
      <dgm:t>
        <a:bodyPr/>
        <a:lstStyle/>
        <a:p>
          <a:endParaRPr lang="en-US"/>
        </a:p>
      </dgm:t>
    </dgm:pt>
    <dgm:pt modelId="{B4D4E01A-7374-4783-B8C8-E07F6E9124BC}" type="pres">
      <dgm:prSet presAssocID="{209270C9-E2E5-455B-8659-E750C054D3E5}" presName="sp" presStyleCnt="0"/>
      <dgm:spPr/>
    </dgm:pt>
    <dgm:pt modelId="{8E4F8AD3-0FED-47E0-A287-F1545576F3DB}" type="pres">
      <dgm:prSet presAssocID="{48577CD5-B929-4DBD-B068-8619EC7B33DA}" presName="arrowAndChildren" presStyleCnt="0"/>
      <dgm:spPr/>
    </dgm:pt>
    <dgm:pt modelId="{082DFA97-BA6B-4C02-A384-1F27DE579071}" type="pres">
      <dgm:prSet presAssocID="{48577CD5-B929-4DBD-B068-8619EC7B33DA}" presName="parentTextArrow" presStyleLbl="node1" presStyleIdx="0" presStyleCnt="3"/>
      <dgm:spPr/>
      <dgm:t>
        <a:bodyPr/>
        <a:lstStyle/>
        <a:p>
          <a:endParaRPr lang="en-US"/>
        </a:p>
      </dgm:t>
    </dgm:pt>
    <dgm:pt modelId="{AC26C50F-19F0-4298-AC04-55E51D45D2E6}" type="pres">
      <dgm:prSet presAssocID="{48577CD5-B929-4DBD-B068-8619EC7B33DA}" presName="arrow" presStyleLbl="node1" presStyleIdx="1" presStyleCnt="3"/>
      <dgm:spPr/>
      <dgm:t>
        <a:bodyPr/>
        <a:lstStyle/>
        <a:p>
          <a:endParaRPr lang="en-US"/>
        </a:p>
      </dgm:t>
    </dgm:pt>
    <dgm:pt modelId="{434F6270-E24C-4B8D-A683-59A7A6EE4EB4}" type="pres">
      <dgm:prSet presAssocID="{48577CD5-B929-4DBD-B068-8619EC7B33DA}" presName="descendantArrow" presStyleCnt="0"/>
      <dgm:spPr/>
    </dgm:pt>
    <dgm:pt modelId="{78565707-AC9C-4376-A1DC-B23E1A8A7022}" type="pres">
      <dgm:prSet presAssocID="{A5E1F41F-FAB7-44A6-A78E-96FE78CE4AE9}" presName="childTextArrow" presStyleLbl="fgAccFollowNode1" presStyleIdx="1" presStyleCnt="4">
        <dgm:presLayoutVars>
          <dgm:bulletEnabled val="1"/>
        </dgm:presLayoutVars>
      </dgm:prSet>
      <dgm:spPr/>
      <dgm:t>
        <a:bodyPr/>
        <a:lstStyle/>
        <a:p>
          <a:endParaRPr lang="en-US"/>
        </a:p>
      </dgm:t>
    </dgm:pt>
    <dgm:pt modelId="{55DD8D44-2F51-48AA-A479-23EFCE6B9538}" type="pres">
      <dgm:prSet presAssocID="{9678F5CC-D429-4BC2-AA34-3271E0FAFD74}" presName="sp" presStyleCnt="0"/>
      <dgm:spPr/>
    </dgm:pt>
    <dgm:pt modelId="{592015D5-981A-4AE8-911B-4552ADB92EA7}" type="pres">
      <dgm:prSet presAssocID="{8BDB853D-1C9D-4F94-A837-5F704AA9900D}" presName="arrowAndChildren" presStyleCnt="0"/>
      <dgm:spPr/>
    </dgm:pt>
    <dgm:pt modelId="{BA59668F-11AF-4B90-9814-58387BDC5FDF}" type="pres">
      <dgm:prSet presAssocID="{8BDB853D-1C9D-4F94-A837-5F704AA9900D}" presName="parentTextArrow" presStyleLbl="node1" presStyleIdx="1" presStyleCnt="3"/>
      <dgm:spPr/>
      <dgm:t>
        <a:bodyPr/>
        <a:lstStyle/>
        <a:p>
          <a:endParaRPr lang="en-US"/>
        </a:p>
      </dgm:t>
    </dgm:pt>
    <dgm:pt modelId="{F2A8EED3-3EDF-47D0-B003-849EB4CF6FA5}" type="pres">
      <dgm:prSet presAssocID="{8BDB853D-1C9D-4F94-A837-5F704AA9900D}" presName="arrow" presStyleLbl="node1" presStyleIdx="2" presStyleCnt="3"/>
      <dgm:spPr/>
      <dgm:t>
        <a:bodyPr/>
        <a:lstStyle/>
        <a:p>
          <a:endParaRPr lang="en-US"/>
        </a:p>
      </dgm:t>
    </dgm:pt>
    <dgm:pt modelId="{99852151-6BEC-42C0-8EE7-924E6C645C5B}" type="pres">
      <dgm:prSet presAssocID="{8BDB853D-1C9D-4F94-A837-5F704AA9900D}" presName="descendantArrow" presStyleCnt="0"/>
      <dgm:spPr/>
    </dgm:pt>
    <dgm:pt modelId="{B9D5D6B0-4633-48F4-AED2-997E76E32300}" type="pres">
      <dgm:prSet presAssocID="{52D55C27-F2F6-46FA-B54A-33C013F78B96}" presName="childTextArrow" presStyleLbl="fgAccFollowNode1" presStyleIdx="2" presStyleCnt="4">
        <dgm:presLayoutVars>
          <dgm:bulletEnabled val="1"/>
        </dgm:presLayoutVars>
      </dgm:prSet>
      <dgm:spPr/>
      <dgm:t>
        <a:bodyPr/>
        <a:lstStyle/>
        <a:p>
          <a:endParaRPr lang="en-US"/>
        </a:p>
      </dgm:t>
    </dgm:pt>
    <dgm:pt modelId="{CE71CF12-108B-4100-B31F-8F9A2F0D42C4}" type="pres">
      <dgm:prSet presAssocID="{B9BA1A6E-98F8-4E82-8149-F1F0B5419E92}" presName="childTextArrow" presStyleLbl="fgAccFollowNode1" presStyleIdx="3" presStyleCnt="4">
        <dgm:presLayoutVars>
          <dgm:bulletEnabled val="1"/>
        </dgm:presLayoutVars>
      </dgm:prSet>
      <dgm:spPr/>
      <dgm:t>
        <a:bodyPr/>
        <a:lstStyle/>
        <a:p>
          <a:endParaRPr lang="en-US"/>
        </a:p>
      </dgm:t>
    </dgm:pt>
  </dgm:ptLst>
  <dgm:cxnLst>
    <dgm:cxn modelId="{6C2DD626-CC38-48C1-A69D-321029A7DC26}" type="presOf" srcId="{52D55C27-F2F6-46FA-B54A-33C013F78B96}" destId="{B9D5D6B0-4633-48F4-AED2-997E76E32300}" srcOrd="0" destOrd="0" presId="urn:microsoft.com/office/officeart/2005/8/layout/process4"/>
    <dgm:cxn modelId="{CE541394-78A6-4464-8CF0-0C1737E22BC9}" srcId="{8BDB853D-1C9D-4F94-A837-5F704AA9900D}" destId="{52D55C27-F2F6-46FA-B54A-33C013F78B96}" srcOrd="0" destOrd="0" parTransId="{313E05F0-EDFA-4A82-A0D1-023990F5E07F}" sibTransId="{22E5DCFE-3A73-49B2-9BD0-A32175EACDB8}"/>
    <dgm:cxn modelId="{D09DE855-5010-4983-A692-A4090FAE0AAB}" type="presOf" srcId="{A5E1F41F-FAB7-44A6-A78E-96FE78CE4AE9}" destId="{78565707-AC9C-4376-A1DC-B23E1A8A7022}" srcOrd="0" destOrd="0" presId="urn:microsoft.com/office/officeart/2005/8/layout/process4"/>
    <dgm:cxn modelId="{E9CEA123-C308-4AAE-868C-0A06CAF6A530}" srcId="{A9077E54-5794-494D-AF18-F718C26BABD9}" destId="{8BDB853D-1C9D-4F94-A837-5F704AA9900D}" srcOrd="0" destOrd="0" parTransId="{C46C8744-C3F5-4D60-BCAF-540E255EC62C}" sibTransId="{9678F5CC-D429-4BC2-AA34-3271E0FAFD74}"/>
    <dgm:cxn modelId="{6B97BC4E-3863-4696-B910-AF63ABA09E6C}" srcId="{A9077E54-5794-494D-AF18-F718C26BABD9}" destId="{48577CD5-B929-4DBD-B068-8619EC7B33DA}" srcOrd="1" destOrd="0" parTransId="{61E0CBC7-8889-49B8-B949-37615E508161}" sibTransId="{209270C9-E2E5-455B-8659-E750C054D3E5}"/>
    <dgm:cxn modelId="{86779228-979A-4E71-9ABF-822FE8A1C1B9}" type="presOf" srcId="{5DFB9676-3CC7-4BE6-A3AE-3D54CE73522E}" destId="{D8F8073F-0E87-49A4-BE61-5ECCB804E21B}" srcOrd="0" destOrd="0" presId="urn:microsoft.com/office/officeart/2005/8/layout/process4"/>
    <dgm:cxn modelId="{0CB392A2-DA95-41C0-91C9-7378907A279A}" type="presOf" srcId="{8BDB853D-1C9D-4F94-A837-5F704AA9900D}" destId="{F2A8EED3-3EDF-47D0-B003-849EB4CF6FA5}" srcOrd="1" destOrd="0" presId="urn:microsoft.com/office/officeart/2005/8/layout/process4"/>
    <dgm:cxn modelId="{74930BA6-D8AD-4098-8E7A-BEA3653444C7}" srcId="{7860D98A-CE27-4A22-84B9-06651F7C7234}" destId="{5DFB9676-3CC7-4BE6-A3AE-3D54CE73522E}" srcOrd="0" destOrd="0" parTransId="{247CD6A3-2C29-4CFB-ABE6-2DC079A9A482}" sibTransId="{9E492EF0-4066-4432-84D6-391134EEFB96}"/>
    <dgm:cxn modelId="{B4FB7DEA-85FB-40C9-A82A-A253807FF7D8}" type="presOf" srcId="{7860D98A-CE27-4A22-84B9-06651F7C7234}" destId="{ACD89213-4F00-445C-9956-BBB47F387D85}" srcOrd="1" destOrd="0" presId="urn:microsoft.com/office/officeart/2005/8/layout/process4"/>
    <dgm:cxn modelId="{F30E2153-A66F-490B-845A-C41FD568BBE1}" type="presOf" srcId="{48577CD5-B929-4DBD-B068-8619EC7B33DA}" destId="{082DFA97-BA6B-4C02-A384-1F27DE579071}" srcOrd="0" destOrd="0" presId="urn:microsoft.com/office/officeart/2005/8/layout/process4"/>
    <dgm:cxn modelId="{F97DE01B-9C8A-490C-A504-1376A4F3014B}" srcId="{8BDB853D-1C9D-4F94-A837-5F704AA9900D}" destId="{B9BA1A6E-98F8-4E82-8149-F1F0B5419E92}" srcOrd="1" destOrd="0" parTransId="{41A36584-0C2E-47F3-9427-57D38334BCB1}" sibTransId="{32B31FB4-3A81-4A7E-806F-85251F7FE86D}"/>
    <dgm:cxn modelId="{962451D4-18CC-4FBB-B81F-E82C51249690}" type="presOf" srcId="{B9BA1A6E-98F8-4E82-8149-F1F0B5419E92}" destId="{CE71CF12-108B-4100-B31F-8F9A2F0D42C4}" srcOrd="0" destOrd="0" presId="urn:microsoft.com/office/officeart/2005/8/layout/process4"/>
    <dgm:cxn modelId="{C2DB084C-B465-46DC-ABE0-043741096C3F}" type="presOf" srcId="{7860D98A-CE27-4A22-84B9-06651F7C7234}" destId="{361A67B2-C3B9-428B-BD93-CBABCD156C41}" srcOrd="0" destOrd="0" presId="urn:microsoft.com/office/officeart/2005/8/layout/process4"/>
    <dgm:cxn modelId="{06C0C6E3-45CB-410F-841E-E37EC7DC94E0}" type="presOf" srcId="{48577CD5-B929-4DBD-B068-8619EC7B33DA}" destId="{AC26C50F-19F0-4298-AC04-55E51D45D2E6}" srcOrd="1" destOrd="0" presId="urn:microsoft.com/office/officeart/2005/8/layout/process4"/>
    <dgm:cxn modelId="{F4801C71-4A9A-4B8A-ACA3-DFAFEF7F9493}" type="presOf" srcId="{A9077E54-5794-494D-AF18-F718C26BABD9}" destId="{160765B2-3492-43C1-8840-45FD229AC40E}" srcOrd="0" destOrd="0" presId="urn:microsoft.com/office/officeart/2005/8/layout/process4"/>
    <dgm:cxn modelId="{D7987CC1-1912-4AA1-A6EB-0FBFDC9BCC03}" srcId="{A9077E54-5794-494D-AF18-F718C26BABD9}" destId="{7860D98A-CE27-4A22-84B9-06651F7C7234}" srcOrd="2" destOrd="0" parTransId="{BA4F9CF8-A389-4172-AEC3-AC192F3B04E8}" sibTransId="{5E201D83-9E6A-41DB-A382-4AF89763D270}"/>
    <dgm:cxn modelId="{BF06B6BB-6784-4BE4-8FBC-0553A2EC6665}" srcId="{48577CD5-B929-4DBD-B068-8619EC7B33DA}" destId="{A5E1F41F-FAB7-44A6-A78E-96FE78CE4AE9}" srcOrd="0" destOrd="0" parTransId="{25714B50-F10A-497B-9FD2-3AB7EB74DBFD}" sibTransId="{D06C16D6-DD53-4984-AA21-ADFBBDA8CE07}"/>
    <dgm:cxn modelId="{49CB95C4-0B06-429E-9A09-48DC49D46FF2}" type="presOf" srcId="{8BDB853D-1C9D-4F94-A837-5F704AA9900D}" destId="{BA59668F-11AF-4B90-9814-58387BDC5FDF}" srcOrd="0" destOrd="0" presId="urn:microsoft.com/office/officeart/2005/8/layout/process4"/>
    <dgm:cxn modelId="{556BC803-D3EF-4F8A-B144-347CAF29A83C}" type="presParOf" srcId="{160765B2-3492-43C1-8840-45FD229AC40E}" destId="{143EE7F3-8552-418F-BD9C-B64E920FACF5}" srcOrd="0" destOrd="0" presId="urn:microsoft.com/office/officeart/2005/8/layout/process4"/>
    <dgm:cxn modelId="{53B7FBFF-B5FD-491F-9B51-03E42145A5D1}" type="presParOf" srcId="{143EE7F3-8552-418F-BD9C-B64E920FACF5}" destId="{361A67B2-C3B9-428B-BD93-CBABCD156C41}" srcOrd="0" destOrd="0" presId="urn:microsoft.com/office/officeart/2005/8/layout/process4"/>
    <dgm:cxn modelId="{51713240-EF80-43FB-BA15-F567EC483871}" type="presParOf" srcId="{143EE7F3-8552-418F-BD9C-B64E920FACF5}" destId="{ACD89213-4F00-445C-9956-BBB47F387D85}" srcOrd="1" destOrd="0" presId="urn:microsoft.com/office/officeart/2005/8/layout/process4"/>
    <dgm:cxn modelId="{8772C304-25F3-4DC0-8A95-CC4DB4CB280D}" type="presParOf" srcId="{143EE7F3-8552-418F-BD9C-B64E920FACF5}" destId="{4E9E79FB-2986-46ED-9F4A-C3FFE0024747}" srcOrd="2" destOrd="0" presId="urn:microsoft.com/office/officeart/2005/8/layout/process4"/>
    <dgm:cxn modelId="{1931E240-5143-4B31-BC2E-C527D0D75B65}" type="presParOf" srcId="{4E9E79FB-2986-46ED-9F4A-C3FFE0024747}" destId="{D8F8073F-0E87-49A4-BE61-5ECCB804E21B}" srcOrd="0" destOrd="0" presId="urn:microsoft.com/office/officeart/2005/8/layout/process4"/>
    <dgm:cxn modelId="{6040DC12-1D05-4A31-8390-B3318FC99DEE}" type="presParOf" srcId="{160765B2-3492-43C1-8840-45FD229AC40E}" destId="{B4D4E01A-7374-4783-B8C8-E07F6E9124BC}" srcOrd="1" destOrd="0" presId="urn:microsoft.com/office/officeart/2005/8/layout/process4"/>
    <dgm:cxn modelId="{65F37CBE-B943-40A6-966A-1778A5CB7462}" type="presParOf" srcId="{160765B2-3492-43C1-8840-45FD229AC40E}" destId="{8E4F8AD3-0FED-47E0-A287-F1545576F3DB}" srcOrd="2" destOrd="0" presId="urn:microsoft.com/office/officeart/2005/8/layout/process4"/>
    <dgm:cxn modelId="{460602E8-DBA7-4A07-8ECD-1E9B39B666A1}" type="presParOf" srcId="{8E4F8AD3-0FED-47E0-A287-F1545576F3DB}" destId="{082DFA97-BA6B-4C02-A384-1F27DE579071}" srcOrd="0" destOrd="0" presId="urn:microsoft.com/office/officeart/2005/8/layout/process4"/>
    <dgm:cxn modelId="{51A3FADA-5619-4ADB-BE76-59E56FBC026D}" type="presParOf" srcId="{8E4F8AD3-0FED-47E0-A287-F1545576F3DB}" destId="{AC26C50F-19F0-4298-AC04-55E51D45D2E6}" srcOrd="1" destOrd="0" presId="urn:microsoft.com/office/officeart/2005/8/layout/process4"/>
    <dgm:cxn modelId="{63626BEC-5FF6-4425-827F-A6A26E43890C}" type="presParOf" srcId="{8E4F8AD3-0FED-47E0-A287-F1545576F3DB}" destId="{434F6270-E24C-4B8D-A683-59A7A6EE4EB4}" srcOrd="2" destOrd="0" presId="urn:microsoft.com/office/officeart/2005/8/layout/process4"/>
    <dgm:cxn modelId="{0ABF4B9B-B54B-4CD2-B1DE-BA19AD539898}" type="presParOf" srcId="{434F6270-E24C-4B8D-A683-59A7A6EE4EB4}" destId="{78565707-AC9C-4376-A1DC-B23E1A8A7022}" srcOrd="0" destOrd="0" presId="urn:microsoft.com/office/officeart/2005/8/layout/process4"/>
    <dgm:cxn modelId="{A4B696E2-CBE9-4F9D-AE54-C01CC626E440}" type="presParOf" srcId="{160765B2-3492-43C1-8840-45FD229AC40E}" destId="{55DD8D44-2F51-48AA-A479-23EFCE6B9538}" srcOrd="3" destOrd="0" presId="urn:microsoft.com/office/officeart/2005/8/layout/process4"/>
    <dgm:cxn modelId="{3CF059B5-1F01-4169-86DC-8A6D16F8E58F}" type="presParOf" srcId="{160765B2-3492-43C1-8840-45FD229AC40E}" destId="{592015D5-981A-4AE8-911B-4552ADB92EA7}" srcOrd="4" destOrd="0" presId="urn:microsoft.com/office/officeart/2005/8/layout/process4"/>
    <dgm:cxn modelId="{17F23604-F5FD-47A5-A5B1-31DC8BE6C3CC}" type="presParOf" srcId="{592015D5-981A-4AE8-911B-4552ADB92EA7}" destId="{BA59668F-11AF-4B90-9814-58387BDC5FDF}" srcOrd="0" destOrd="0" presId="urn:microsoft.com/office/officeart/2005/8/layout/process4"/>
    <dgm:cxn modelId="{2C96B667-B923-4DDA-9208-47439BFDA0CB}" type="presParOf" srcId="{592015D5-981A-4AE8-911B-4552ADB92EA7}" destId="{F2A8EED3-3EDF-47D0-B003-849EB4CF6FA5}" srcOrd="1" destOrd="0" presId="urn:microsoft.com/office/officeart/2005/8/layout/process4"/>
    <dgm:cxn modelId="{A05F3C6F-5D91-494D-A509-0D077408B06F}" type="presParOf" srcId="{592015D5-981A-4AE8-911B-4552ADB92EA7}" destId="{99852151-6BEC-42C0-8EE7-924E6C645C5B}" srcOrd="2" destOrd="0" presId="urn:microsoft.com/office/officeart/2005/8/layout/process4"/>
    <dgm:cxn modelId="{83B31969-5803-42D7-AB7C-DFF567B9DD07}" type="presParOf" srcId="{99852151-6BEC-42C0-8EE7-924E6C645C5B}" destId="{B9D5D6B0-4633-48F4-AED2-997E76E32300}" srcOrd="0" destOrd="0" presId="urn:microsoft.com/office/officeart/2005/8/layout/process4"/>
    <dgm:cxn modelId="{38235D6A-0177-42D0-927F-0B8CBDEEC202}" type="presParOf" srcId="{99852151-6BEC-42C0-8EE7-924E6C645C5B}" destId="{CE71CF12-108B-4100-B31F-8F9A2F0D42C4}"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12B4AA-650A-4E88-896F-A5F8B7E5D6A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789D8117-9E8D-412E-B847-589FE4611031}">
      <dgm:prSet phldrT="[Text]" custT="1"/>
      <dgm:spPr/>
      <dgm:t>
        <a:bodyPr/>
        <a:lstStyle/>
        <a:p>
          <a:r>
            <a:rPr lang="en-US" sz="2800" dirty="0" smtClean="0"/>
            <a:t>August-September 2018</a:t>
          </a:r>
          <a:endParaRPr lang="en-US" sz="2800" dirty="0"/>
        </a:p>
      </dgm:t>
    </dgm:pt>
    <dgm:pt modelId="{2D0187AF-1C9A-4DE3-8EA5-5263782E132F}" type="parTrans" cxnId="{5F92A2BE-D5C0-4CA0-85F2-002A5650E44A}">
      <dgm:prSet/>
      <dgm:spPr/>
      <dgm:t>
        <a:bodyPr/>
        <a:lstStyle/>
        <a:p>
          <a:endParaRPr lang="en-US"/>
        </a:p>
      </dgm:t>
    </dgm:pt>
    <dgm:pt modelId="{3769BEFE-99F3-49E9-85A2-5EE6774D02ED}" type="sibTrans" cxnId="{5F92A2BE-D5C0-4CA0-85F2-002A5650E44A}">
      <dgm:prSet/>
      <dgm:spPr/>
      <dgm:t>
        <a:bodyPr/>
        <a:lstStyle/>
        <a:p>
          <a:endParaRPr lang="en-US"/>
        </a:p>
      </dgm:t>
    </dgm:pt>
    <dgm:pt modelId="{0A709003-302C-46D5-A7BC-6ACDA6CC8FE1}">
      <dgm:prSet phldrT="[Text]"/>
      <dgm:spPr/>
      <dgm:t>
        <a:bodyPr/>
        <a:lstStyle/>
        <a:p>
          <a:r>
            <a:rPr lang="en-US" dirty="0" smtClean="0"/>
            <a:t>Public Input Process </a:t>
          </a:r>
          <a:endParaRPr lang="en-US" dirty="0"/>
        </a:p>
      </dgm:t>
    </dgm:pt>
    <dgm:pt modelId="{748B06B6-022A-44A6-A5D5-9D923880F0B5}" type="parTrans" cxnId="{A32204F6-95F3-47D6-9BCD-E4A67BB3D64F}">
      <dgm:prSet/>
      <dgm:spPr/>
      <dgm:t>
        <a:bodyPr/>
        <a:lstStyle/>
        <a:p>
          <a:endParaRPr lang="en-US"/>
        </a:p>
      </dgm:t>
    </dgm:pt>
    <dgm:pt modelId="{34F9AF2E-646C-485F-9BA1-31C726F60B75}" type="sibTrans" cxnId="{A32204F6-95F3-47D6-9BCD-E4A67BB3D64F}">
      <dgm:prSet/>
      <dgm:spPr/>
      <dgm:t>
        <a:bodyPr/>
        <a:lstStyle/>
        <a:p>
          <a:endParaRPr lang="en-US"/>
        </a:p>
      </dgm:t>
    </dgm:pt>
    <dgm:pt modelId="{C265613D-07DB-46D4-B10F-0FB6851EF605}">
      <dgm:prSet phldrT="[Text]" custT="1"/>
      <dgm:spPr/>
      <dgm:t>
        <a:bodyPr/>
        <a:lstStyle/>
        <a:p>
          <a:r>
            <a:rPr lang="en-US" sz="2800" dirty="0" smtClean="0"/>
            <a:t>Fall 2018 </a:t>
          </a:r>
          <a:endParaRPr lang="en-US" sz="2800" dirty="0"/>
        </a:p>
      </dgm:t>
    </dgm:pt>
    <dgm:pt modelId="{A71B2841-0302-4BA3-90F5-E708CAC041F6}" type="parTrans" cxnId="{91C935DB-8CF5-4412-B2DC-C024A8D6C769}">
      <dgm:prSet/>
      <dgm:spPr/>
      <dgm:t>
        <a:bodyPr/>
        <a:lstStyle/>
        <a:p>
          <a:endParaRPr lang="en-US"/>
        </a:p>
      </dgm:t>
    </dgm:pt>
    <dgm:pt modelId="{54F16307-E4B9-405D-8F96-04DC767CD4B3}" type="sibTrans" cxnId="{91C935DB-8CF5-4412-B2DC-C024A8D6C769}">
      <dgm:prSet/>
      <dgm:spPr/>
      <dgm:t>
        <a:bodyPr/>
        <a:lstStyle/>
        <a:p>
          <a:endParaRPr lang="en-US"/>
        </a:p>
      </dgm:t>
    </dgm:pt>
    <dgm:pt modelId="{0260EFB5-73FC-4C53-837C-6860767BDA35}">
      <dgm:prSet phldrT="[Text]"/>
      <dgm:spPr/>
      <dgm:t>
        <a:bodyPr/>
        <a:lstStyle/>
        <a:p>
          <a:r>
            <a:rPr lang="en-US" dirty="0" smtClean="0"/>
            <a:t>Submit Evidence to CMS </a:t>
          </a:r>
          <a:endParaRPr lang="en-US" dirty="0"/>
        </a:p>
      </dgm:t>
    </dgm:pt>
    <dgm:pt modelId="{125E6F16-DAD0-4967-8446-481B752E116E}" type="parTrans" cxnId="{50E768FD-0A0B-4A26-BFC8-8E93A71564D6}">
      <dgm:prSet/>
      <dgm:spPr/>
      <dgm:t>
        <a:bodyPr/>
        <a:lstStyle/>
        <a:p>
          <a:endParaRPr lang="en-US"/>
        </a:p>
      </dgm:t>
    </dgm:pt>
    <dgm:pt modelId="{5403D24B-398E-4978-AC36-D1E137588298}" type="sibTrans" cxnId="{50E768FD-0A0B-4A26-BFC8-8E93A71564D6}">
      <dgm:prSet/>
      <dgm:spPr/>
      <dgm:t>
        <a:bodyPr/>
        <a:lstStyle/>
        <a:p>
          <a:endParaRPr lang="en-US"/>
        </a:p>
      </dgm:t>
    </dgm:pt>
    <dgm:pt modelId="{CC21E747-332E-464D-99A7-F84F054EE6F0}">
      <dgm:prSet phldrT="[Text]" custT="1"/>
      <dgm:spPr/>
      <dgm:t>
        <a:bodyPr/>
        <a:lstStyle/>
        <a:p>
          <a:r>
            <a:rPr lang="en-US" sz="2800" dirty="0" smtClean="0"/>
            <a:t>October 2018 </a:t>
          </a:r>
          <a:endParaRPr lang="en-US" sz="2800" dirty="0"/>
        </a:p>
      </dgm:t>
    </dgm:pt>
    <dgm:pt modelId="{D39A51C3-BBF2-40FF-A31E-7504514FECBE}" type="parTrans" cxnId="{6F32481C-53BE-4D2F-A63D-1837316034AB}">
      <dgm:prSet/>
      <dgm:spPr/>
      <dgm:t>
        <a:bodyPr/>
        <a:lstStyle/>
        <a:p>
          <a:endParaRPr lang="en-US"/>
        </a:p>
      </dgm:t>
    </dgm:pt>
    <dgm:pt modelId="{B2068ED3-2C11-4320-B68B-3EFE97A9D4CF}" type="sibTrans" cxnId="{6F32481C-53BE-4D2F-A63D-1837316034AB}">
      <dgm:prSet/>
      <dgm:spPr/>
      <dgm:t>
        <a:bodyPr/>
        <a:lstStyle/>
        <a:p>
          <a:endParaRPr lang="en-US"/>
        </a:p>
      </dgm:t>
    </dgm:pt>
    <dgm:pt modelId="{C5154DDF-9A90-4F0A-A9E0-2398CC152238}">
      <dgm:prSet phldrT="[Text]"/>
      <dgm:spPr/>
      <dgm:t>
        <a:bodyPr/>
        <a:lstStyle/>
        <a:p>
          <a:r>
            <a:rPr lang="en-US" dirty="0" smtClean="0"/>
            <a:t>Full compliance for all OPWDD settings required </a:t>
          </a:r>
          <a:endParaRPr lang="en-US" dirty="0"/>
        </a:p>
      </dgm:t>
    </dgm:pt>
    <dgm:pt modelId="{46DB3ABF-FC1B-4E6C-BC7F-562C023C77E8}" type="parTrans" cxnId="{BCE3F7C1-B8CD-4AA7-A9A5-C29023370FE4}">
      <dgm:prSet/>
      <dgm:spPr/>
      <dgm:t>
        <a:bodyPr/>
        <a:lstStyle/>
        <a:p>
          <a:endParaRPr lang="en-US"/>
        </a:p>
      </dgm:t>
    </dgm:pt>
    <dgm:pt modelId="{E29FB252-98B3-4F56-B56B-581C534A5C7B}" type="sibTrans" cxnId="{BCE3F7C1-B8CD-4AA7-A9A5-C29023370FE4}">
      <dgm:prSet/>
      <dgm:spPr/>
      <dgm:t>
        <a:bodyPr/>
        <a:lstStyle/>
        <a:p>
          <a:endParaRPr lang="en-US"/>
        </a:p>
      </dgm:t>
    </dgm:pt>
    <dgm:pt modelId="{04AACAEF-05C9-4F98-A0BD-334FD77F2517}" type="pres">
      <dgm:prSet presAssocID="{DC12B4AA-650A-4E88-896F-A5F8B7E5D6AB}" presName="Name0" presStyleCnt="0">
        <dgm:presLayoutVars>
          <dgm:dir/>
          <dgm:animLvl val="lvl"/>
          <dgm:resizeHandles val="exact"/>
        </dgm:presLayoutVars>
      </dgm:prSet>
      <dgm:spPr/>
      <dgm:t>
        <a:bodyPr/>
        <a:lstStyle/>
        <a:p>
          <a:endParaRPr lang="en-US"/>
        </a:p>
      </dgm:t>
    </dgm:pt>
    <dgm:pt modelId="{09C6579D-71E1-4334-BD06-7AC2E38D1148}" type="pres">
      <dgm:prSet presAssocID="{CC21E747-332E-464D-99A7-F84F054EE6F0}" presName="boxAndChildren" presStyleCnt="0"/>
      <dgm:spPr/>
    </dgm:pt>
    <dgm:pt modelId="{9A499520-2A61-4AE0-887C-53702F5EE298}" type="pres">
      <dgm:prSet presAssocID="{CC21E747-332E-464D-99A7-F84F054EE6F0}" presName="parentTextBox" presStyleLbl="node1" presStyleIdx="0" presStyleCnt="3"/>
      <dgm:spPr/>
      <dgm:t>
        <a:bodyPr/>
        <a:lstStyle/>
        <a:p>
          <a:endParaRPr lang="en-US"/>
        </a:p>
      </dgm:t>
    </dgm:pt>
    <dgm:pt modelId="{365C9A74-2B60-4CDB-9E8A-EDA1F909F23B}" type="pres">
      <dgm:prSet presAssocID="{CC21E747-332E-464D-99A7-F84F054EE6F0}" presName="entireBox" presStyleLbl="node1" presStyleIdx="0" presStyleCnt="3"/>
      <dgm:spPr/>
      <dgm:t>
        <a:bodyPr/>
        <a:lstStyle/>
        <a:p>
          <a:endParaRPr lang="en-US"/>
        </a:p>
      </dgm:t>
    </dgm:pt>
    <dgm:pt modelId="{3D49C77B-8917-4433-AC49-F1ED6DB25E53}" type="pres">
      <dgm:prSet presAssocID="{CC21E747-332E-464D-99A7-F84F054EE6F0}" presName="descendantBox" presStyleCnt="0"/>
      <dgm:spPr/>
    </dgm:pt>
    <dgm:pt modelId="{1F67E1D4-55E4-4EA8-9247-25CFA052A1A0}" type="pres">
      <dgm:prSet presAssocID="{C5154DDF-9A90-4F0A-A9E0-2398CC152238}" presName="childTextBox" presStyleLbl="fgAccFollowNode1" presStyleIdx="0" presStyleCnt="3">
        <dgm:presLayoutVars>
          <dgm:bulletEnabled val="1"/>
        </dgm:presLayoutVars>
      </dgm:prSet>
      <dgm:spPr/>
      <dgm:t>
        <a:bodyPr/>
        <a:lstStyle/>
        <a:p>
          <a:endParaRPr lang="en-US"/>
        </a:p>
      </dgm:t>
    </dgm:pt>
    <dgm:pt modelId="{240E1FE5-B600-4ADC-9F54-E4B2F81F9E38}" type="pres">
      <dgm:prSet presAssocID="{54F16307-E4B9-405D-8F96-04DC767CD4B3}" presName="sp" presStyleCnt="0"/>
      <dgm:spPr/>
    </dgm:pt>
    <dgm:pt modelId="{E4476ACC-2FB8-4432-941C-D84C69B39302}" type="pres">
      <dgm:prSet presAssocID="{C265613D-07DB-46D4-B10F-0FB6851EF605}" presName="arrowAndChildren" presStyleCnt="0"/>
      <dgm:spPr/>
    </dgm:pt>
    <dgm:pt modelId="{EDEC835E-E9FA-4A8E-96AD-E31D0D5B9374}" type="pres">
      <dgm:prSet presAssocID="{C265613D-07DB-46D4-B10F-0FB6851EF605}" presName="parentTextArrow" presStyleLbl="node1" presStyleIdx="0" presStyleCnt="3"/>
      <dgm:spPr/>
      <dgm:t>
        <a:bodyPr/>
        <a:lstStyle/>
        <a:p>
          <a:endParaRPr lang="en-US"/>
        </a:p>
      </dgm:t>
    </dgm:pt>
    <dgm:pt modelId="{98B8E181-D049-48B3-A2CE-27D8B096A300}" type="pres">
      <dgm:prSet presAssocID="{C265613D-07DB-46D4-B10F-0FB6851EF605}" presName="arrow" presStyleLbl="node1" presStyleIdx="1" presStyleCnt="3"/>
      <dgm:spPr/>
      <dgm:t>
        <a:bodyPr/>
        <a:lstStyle/>
        <a:p>
          <a:endParaRPr lang="en-US"/>
        </a:p>
      </dgm:t>
    </dgm:pt>
    <dgm:pt modelId="{A705F62E-163A-449A-9054-0E72FA346881}" type="pres">
      <dgm:prSet presAssocID="{C265613D-07DB-46D4-B10F-0FB6851EF605}" presName="descendantArrow" presStyleCnt="0"/>
      <dgm:spPr/>
    </dgm:pt>
    <dgm:pt modelId="{0AFAA0E2-F7C4-4255-AB5E-B638BE039495}" type="pres">
      <dgm:prSet presAssocID="{0260EFB5-73FC-4C53-837C-6860767BDA35}" presName="childTextArrow" presStyleLbl="fgAccFollowNode1" presStyleIdx="1" presStyleCnt="3">
        <dgm:presLayoutVars>
          <dgm:bulletEnabled val="1"/>
        </dgm:presLayoutVars>
      </dgm:prSet>
      <dgm:spPr/>
      <dgm:t>
        <a:bodyPr/>
        <a:lstStyle/>
        <a:p>
          <a:endParaRPr lang="en-US"/>
        </a:p>
      </dgm:t>
    </dgm:pt>
    <dgm:pt modelId="{EF5BC52C-D07A-473E-B027-BC0A71A65039}" type="pres">
      <dgm:prSet presAssocID="{3769BEFE-99F3-49E9-85A2-5EE6774D02ED}" presName="sp" presStyleCnt="0"/>
      <dgm:spPr/>
    </dgm:pt>
    <dgm:pt modelId="{ECD4A41C-6881-4B38-86BA-54BEB704B60E}" type="pres">
      <dgm:prSet presAssocID="{789D8117-9E8D-412E-B847-589FE4611031}" presName="arrowAndChildren" presStyleCnt="0"/>
      <dgm:spPr/>
    </dgm:pt>
    <dgm:pt modelId="{112BA841-45FA-4B2E-B5FE-1A203AE50FC9}" type="pres">
      <dgm:prSet presAssocID="{789D8117-9E8D-412E-B847-589FE4611031}" presName="parentTextArrow" presStyleLbl="node1" presStyleIdx="1" presStyleCnt="3"/>
      <dgm:spPr/>
      <dgm:t>
        <a:bodyPr/>
        <a:lstStyle/>
        <a:p>
          <a:endParaRPr lang="en-US"/>
        </a:p>
      </dgm:t>
    </dgm:pt>
    <dgm:pt modelId="{BF4AA17E-0082-4B03-B031-84B09D32FDB2}" type="pres">
      <dgm:prSet presAssocID="{789D8117-9E8D-412E-B847-589FE4611031}" presName="arrow" presStyleLbl="node1" presStyleIdx="2" presStyleCnt="3"/>
      <dgm:spPr/>
      <dgm:t>
        <a:bodyPr/>
        <a:lstStyle/>
        <a:p>
          <a:endParaRPr lang="en-US"/>
        </a:p>
      </dgm:t>
    </dgm:pt>
    <dgm:pt modelId="{672D62FB-38C1-45E0-8AF2-49A678F0C077}" type="pres">
      <dgm:prSet presAssocID="{789D8117-9E8D-412E-B847-589FE4611031}" presName="descendantArrow" presStyleCnt="0"/>
      <dgm:spPr/>
    </dgm:pt>
    <dgm:pt modelId="{1B8563BF-398C-4245-AC7A-3C433EE64EF5}" type="pres">
      <dgm:prSet presAssocID="{0A709003-302C-46D5-A7BC-6ACDA6CC8FE1}" presName="childTextArrow" presStyleLbl="fgAccFollowNode1" presStyleIdx="2" presStyleCnt="3">
        <dgm:presLayoutVars>
          <dgm:bulletEnabled val="1"/>
        </dgm:presLayoutVars>
      </dgm:prSet>
      <dgm:spPr/>
      <dgm:t>
        <a:bodyPr/>
        <a:lstStyle/>
        <a:p>
          <a:endParaRPr lang="en-US"/>
        </a:p>
      </dgm:t>
    </dgm:pt>
  </dgm:ptLst>
  <dgm:cxnLst>
    <dgm:cxn modelId="{21AB4CA2-1E29-4F8E-9A47-2E216E1EA149}" type="presOf" srcId="{C5154DDF-9A90-4F0A-A9E0-2398CC152238}" destId="{1F67E1D4-55E4-4EA8-9247-25CFA052A1A0}" srcOrd="0" destOrd="0" presId="urn:microsoft.com/office/officeart/2005/8/layout/process4"/>
    <dgm:cxn modelId="{8824DADB-31FE-4EA4-98F9-2D934FE30686}" type="presOf" srcId="{C265613D-07DB-46D4-B10F-0FB6851EF605}" destId="{98B8E181-D049-48B3-A2CE-27D8B096A300}" srcOrd="1" destOrd="0" presId="urn:microsoft.com/office/officeart/2005/8/layout/process4"/>
    <dgm:cxn modelId="{8B809E64-37C2-4BAC-A542-A8CBBC3679EA}" type="presOf" srcId="{789D8117-9E8D-412E-B847-589FE4611031}" destId="{BF4AA17E-0082-4B03-B031-84B09D32FDB2}" srcOrd="1" destOrd="0" presId="urn:microsoft.com/office/officeart/2005/8/layout/process4"/>
    <dgm:cxn modelId="{BCE3F7C1-B8CD-4AA7-A9A5-C29023370FE4}" srcId="{CC21E747-332E-464D-99A7-F84F054EE6F0}" destId="{C5154DDF-9A90-4F0A-A9E0-2398CC152238}" srcOrd="0" destOrd="0" parTransId="{46DB3ABF-FC1B-4E6C-BC7F-562C023C77E8}" sibTransId="{E29FB252-98B3-4F56-B56B-581C534A5C7B}"/>
    <dgm:cxn modelId="{44F81097-D025-453F-8838-F09101CC2079}" type="presOf" srcId="{0260EFB5-73FC-4C53-837C-6860767BDA35}" destId="{0AFAA0E2-F7C4-4255-AB5E-B638BE039495}" srcOrd="0" destOrd="0" presId="urn:microsoft.com/office/officeart/2005/8/layout/process4"/>
    <dgm:cxn modelId="{6F32481C-53BE-4D2F-A63D-1837316034AB}" srcId="{DC12B4AA-650A-4E88-896F-A5F8B7E5D6AB}" destId="{CC21E747-332E-464D-99A7-F84F054EE6F0}" srcOrd="2" destOrd="0" parTransId="{D39A51C3-BBF2-40FF-A31E-7504514FECBE}" sibTransId="{B2068ED3-2C11-4320-B68B-3EFE97A9D4CF}"/>
    <dgm:cxn modelId="{91C935DB-8CF5-4412-B2DC-C024A8D6C769}" srcId="{DC12B4AA-650A-4E88-896F-A5F8B7E5D6AB}" destId="{C265613D-07DB-46D4-B10F-0FB6851EF605}" srcOrd="1" destOrd="0" parTransId="{A71B2841-0302-4BA3-90F5-E708CAC041F6}" sibTransId="{54F16307-E4B9-405D-8F96-04DC767CD4B3}"/>
    <dgm:cxn modelId="{A32204F6-95F3-47D6-9BCD-E4A67BB3D64F}" srcId="{789D8117-9E8D-412E-B847-589FE4611031}" destId="{0A709003-302C-46D5-A7BC-6ACDA6CC8FE1}" srcOrd="0" destOrd="0" parTransId="{748B06B6-022A-44A6-A5D5-9D923880F0B5}" sibTransId="{34F9AF2E-646C-485F-9BA1-31C726F60B75}"/>
    <dgm:cxn modelId="{98410C0B-195E-48D2-BEBF-1C87DF1BF430}" type="presOf" srcId="{CC21E747-332E-464D-99A7-F84F054EE6F0}" destId="{9A499520-2A61-4AE0-887C-53702F5EE298}" srcOrd="0" destOrd="0" presId="urn:microsoft.com/office/officeart/2005/8/layout/process4"/>
    <dgm:cxn modelId="{50E768FD-0A0B-4A26-BFC8-8E93A71564D6}" srcId="{C265613D-07DB-46D4-B10F-0FB6851EF605}" destId="{0260EFB5-73FC-4C53-837C-6860767BDA35}" srcOrd="0" destOrd="0" parTransId="{125E6F16-DAD0-4967-8446-481B752E116E}" sibTransId="{5403D24B-398E-4978-AC36-D1E137588298}"/>
    <dgm:cxn modelId="{9860C562-0BD7-4695-BAFB-8261EE369657}" type="presOf" srcId="{DC12B4AA-650A-4E88-896F-A5F8B7E5D6AB}" destId="{04AACAEF-05C9-4F98-A0BD-334FD77F2517}" srcOrd="0" destOrd="0" presId="urn:microsoft.com/office/officeart/2005/8/layout/process4"/>
    <dgm:cxn modelId="{5F92A2BE-D5C0-4CA0-85F2-002A5650E44A}" srcId="{DC12B4AA-650A-4E88-896F-A5F8B7E5D6AB}" destId="{789D8117-9E8D-412E-B847-589FE4611031}" srcOrd="0" destOrd="0" parTransId="{2D0187AF-1C9A-4DE3-8EA5-5263782E132F}" sibTransId="{3769BEFE-99F3-49E9-85A2-5EE6774D02ED}"/>
    <dgm:cxn modelId="{2AEBFC15-8E77-4C60-BC09-96A053B51AD1}" type="presOf" srcId="{0A709003-302C-46D5-A7BC-6ACDA6CC8FE1}" destId="{1B8563BF-398C-4245-AC7A-3C433EE64EF5}" srcOrd="0" destOrd="0" presId="urn:microsoft.com/office/officeart/2005/8/layout/process4"/>
    <dgm:cxn modelId="{CAA25EF7-21D5-4E74-955B-7E66751620D6}" type="presOf" srcId="{C265613D-07DB-46D4-B10F-0FB6851EF605}" destId="{EDEC835E-E9FA-4A8E-96AD-E31D0D5B9374}" srcOrd="0" destOrd="0" presId="urn:microsoft.com/office/officeart/2005/8/layout/process4"/>
    <dgm:cxn modelId="{2514B15E-9FEC-4ABC-9E5E-8C389348C067}" type="presOf" srcId="{789D8117-9E8D-412E-B847-589FE4611031}" destId="{112BA841-45FA-4B2E-B5FE-1A203AE50FC9}" srcOrd="0" destOrd="0" presId="urn:microsoft.com/office/officeart/2005/8/layout/process4"/>
    <dgm:cxn modelId="{EF183A52-FD5B-45EC-8C9B-D969C7C1AF11}" type="presOf" srcId="{CC21E747-332E-464D-99A7-F84F054EE6F0}" destId="{365C9A74-2B60-4CDB-9E8A-EDA1F909F23B}" srcOrd="1" destOrd="0" presId="urn:microsoft.com/office/officeart/2005/8/layout/process4"/>
    <dgm:cxn modelId="{EAE0887F-C71D-4D38-B40B-4F91CAD4C1F2}" type="presParOf" srcId="{04AACAEF-05C9-4F98-A0BD-334FD77F2517}" destId="{09C6579D-71E1-4334-BD06-7AC2E38D1148}" srcOrd="0" destOrd="0" presId="urn:microsoft.com/office/officeart/2005/8/layout/process4"/>
    <dgm:cxn modelId="{506C22CF-9085-4E24-83BA-C776453F5F61}" type="presParOf" srcId="{09C6579D-71E1-4334-BD06-7AC2E38D1148}" destId="{9A499520-2A61-4AE0-887C-53702F5EE298}" srcOrd="0" destOrd="0" presId="urn:microsoft.com/office/officeart/2005/8/layout/process4"/>
    <dgm:cxn modelId="{3FAAF866-7E26-4EFA-AEA8-F689F97C8872}" type="presParOf" srcId="{09C6579D-71E1-4334-BD06-7AC2E38D1148}" destId="{365C9A74-2B60-4CDB-9E8A-EDA1F909F23B}" srcOrd="1" destOrd="0" presId="urn:microsoft.com/office/officeart/2005/8/layout/process4"/>
    <dgm:cxn modelId="{6E0E3524-5216-4B64-A644-1910109D7C78}" type="presParOf" srcId="{09C6579D-71E1-4334-BD06-7AC2E38D1148}" destId="{3D49C77B-8917-4433-AC49-F1ED6DB25E53}" srcOrd="2" destOrd="0" presId="urn:microsoft.com/office/officeart/2005/8/layout/process4"/>
    <dgm:cxn modelId="{5828A829-D44E-47D7-A920-D7EE3B0F74AB}" type="presParOf" srcId="{3D49C77B-8917-4433-AC49-F1ED6DB25E53}" destId="{1F67E1D4-55E4-4EA8-9247-25CFA052A1A0}" srcOrd="0" destOrd="0" presId="urn:microsoft.com/office/officeart/2005/8/layout/process4"/>
    <dgm:cxn modelId="{EBA309D0-D3E6-42CE-8522-C4024672A533}" type="presParOf" srcId="{04AACAEF-05C9-4F98-A0BD-334FD77F2517}" destId="{240E1FE5-B600-4ADC-9F54-E4B2F81F9E38}" srcOrd="1" destOrd="0" presId="urn:microsoft.com/office/officeart/2005/8/layout/process4"/>
    <dgm:cxn modelId="{1BC2581F-C0E2-440F-A245-9DD18E30AFEE}" type="presParOf" srcId="{04AACAEF-05C9-4F98-A0BD-334FD77F2517}" destId="{E4476ACC-2FB8-4432-941C-D84C69B39302}" srcOrd="2" destOrd="0" presId="urn:microsoft.com/office/officeart/2005/8/layout/process4"/>
    <dgm:cxn modelId="{E3406AA4-11A7-43AB-9FBD-A86A51F9F4B0}" type="presParOf" srcId="{E4476ACC-2FB8-4432-941C-D84C69B39302}" destId="{EDEC835E-E9FA-4A8E-96AD-E31D0D5B9374}" srcOrd="0" destOrd="0" presId="urn:microsoft.com/office/officeart/2005/8/layout/process4"/>
    <dgm:cxn modelId="{A7671126-58E8-45EB-B8DE-8AE2CC13BC63}" type="presParOf" srcId="{E4476ACC-2FB8-4432-941C-D84C69B39302}" destId="{98B8E181-D049-48B3-A2CE-27D8B096A300}" srcOrd="1" destOrd="0" presId="urn:microsoft.com/office/officeart/2005/8/layout/process4"/>
    <dgm:cxn modelId="{0E5FD6A4-8E81-4072-AD76-2BD11A7BF842}" type="presParOf" srcId="{E4476ACC-2FB8-4432-941C-D84C69B39302}" destId="{A705F62E-163A-449A-9054-0E72FA346881}" srcOrd="2" destOrd="0" presId="urn:microsoft.com/office/officeart/2005/8/layout/process4"/>
    <dgm:cxn modelId="{1A1B3B03-B601-489C-B4C9-58E20F1E261B}" type="presParOf" srcId="{A705F62E-163A-449A-9054-0E72FA346881}" destId="{0AFAA0E2-F7C4-4255-AB5E-B638BE039495}" srcOrd="0" destOrd="0" presId="urn:microsoft.com/office/officeart/2005/8/layout/process4"/>
    <dgm:cxn modelId="{12BA869A-F86F-427F-A5AC-9889F0FAFAF1}" type="presParOf" srcId="{04AACAEF-05C9-4F98-A0BD-334FD77F2517}" destId="{EF5BC52C-D07A-473E-B027-BC0A71A65039}" srcOrd="3" destOrd="0" presId="urn:microsoft.com/office/officeart/2005/8/layout/process4"/>
    <dgm:cxn modelId="{37273DCA-4023-4AF6-810C-5892198E0FBF}" type="presParOf" srcId="{04AACAEF-05C9-4F98-A0BD-334FD77F2517}" destId="{ECD4A41C-6881-4B38-86BA-54BEB704B60E}" srcOrd="4" destOrd="0" presId="urn:microsoft.com/office/officeart/2005/8/layout/process4"/>
    <dgm:cxn modelId="{2DFD1CE5-6027-47F3-9CA5-E153100BA3BE}" type="presParOf" srcId="{ECD4A41C-6881-4B38-86BA-54BEB704B60E}" destId="{112BA841-45FA-4B2E-B5FE-1A203AE50FC9}" srcOrd="0" destOrd="0" presId="urn:microsoft.com/office/officeart/2005/8/layout/process4"/>
    <dgm:cxn modelId="{3A3DA5A4-5FFE-4507-B58A-ED55D88988C6}" type="presParOf" srcId="{ECD4A41C-6881-4B38-86BA-54BEB704B60E}" destId="{BF4AA17E-0082-4B03-B031-84B09D32FDB2}" srcOrd="1" destOrd="0" presId="urn:microsoft.com/office/officeart/2005/8/layout/process4"/>
    <dgm:cxn modelId="{6C03B6D2-9D8D-4D70-A705-930299E7320F}" type="presParOf" srcId="{ECD4A41C-6881-4B38-86BA-54BEB704B60E}" destId="{672D62FB-38C1-45E0-8AF2-49A678F0C077}" srcOrd="2" destOrd="0" presId="urn:microsoft.com/office/officeart/2005/8/layout/process4"/>
    <dgm:cxn modelId="{3CCAD39F-13B0-4D73-BDB8-0AE372891F81}" type="presParOf" srcId="{672D62FB-38C1-45E0-8AF2-49A678F0C077}" destId="{1B8563BF-398C-4245-AC7A-3C433EE64EF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4D9EA9-D747-8843-805B-AB2E9FC582EC}" type="datetimeFigureOut">
              <a:rPr lang="en-US" smtClean="0"/>
              <a:pPr/>
              <a:t>2/27/2017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2C5333-83EC-6A42-B16A-ED6FCE01C0F4}" type="slidenum">
              <a:rPr lang="en-US" smtClean="0"/>
              <a:pPr/>
              <a:t>‹#›</a:t>
            </a:fld>
            <a:endParaRPr lang="en-US"/>
          </a:p>
        </p:txBody>
      </p:sp>
    </p:spTree>
    <p:extLst>
      <p:ext uri="{BB962C8B-B14F-4D97-AF65-F5344CB8AC3E}">
        <p14:creationId xmlns:p14="http://schemas.microsoft.com/office/powerpoint/2010/main" val="26389819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9A5374-8C78-2E44-99C6-C69453EFEB1E}" type="datetimeFigureOut">
              <a:rPr lang="en-US" smtClean="0"/>
              <a:pPr/>
              <a:t>2/27/2017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93781C-6F35-7341-BEDB-30D74A0E62B6}" type="slidenum">
              <a:rPr lang="en-US" smtClean="0"/>
              <a:pPr/>
              <a:t>‹#›</a:t>
            </a:fld>
            <a:endParaRPr lang="en-US"/>
          </a:p>
        </p:txBody>
      </p:sp>
    </p:spTree>
    <p:extLst>
      <p:ext uri="{BB962C8B-B14F-4D97-AF65-F5344CB8AC3E}">
        <p14:creationId xmlns:p14="http://schemas.microsoft.com/office/powerpoint/2010/main" val="22766349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93781C-6F35-7341-BEDB-30D74A0E62B6}" type="slidenum">
              <a:rPr lang="en-US" smtClean="0"/>
              <a:pPr/>
              <a:t>1</a:t>
            </a:fld>
            <a:endParaRPr lang="en-US"/>
          </a:p>
        </p:txBody>
      </p:sp>
    </p:spTree>
    <p:extLst>
      <p:ext uri="{BB962C8B-B14F-4D97-AF65-F5344CB8AC3E}">
        <p14:creationId xmlns:p14="http://schemas.microsoft.com/office/powerpoint/2010/main" val="1940507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States with </a:t>
            </a:r>
            <a:r>
              <a:rPr lang="en-US" sz="1200" b="1" kern="1200" dirty="0" smtClean="0">
                <a:solidFill>
                  <a:schemeClr val="tx1"/>
                </a:solidFill>
                <a:effectLst/>
                <a:latin typeface="+mn-lt"/>
                <a:ea typeface="+mn-ea"/>
                <a:cs typeface="+mn-cs"/>
              </a:rPr>
              <a:t>Initial Approval</a:t>
            </a:r>
            <a:r>
              <a:rPr lang="en-US" sz="1200" kern="1200" dirty="0" smtClean="0">
                <a:solidFill>
                  <a:schemeClr val="tx1"/>
                </a:solidFill>
                <a:effectLst/>
                <a:latin typeface="+mn-lt"/>
                <a:ea typeface="+mn-ea"/>
                <a:cs typeface="+mn-cs"/>
              </a:rPr>
              <a:t>: 22</a:t>
            </a:r>
          </a:p>
          <a:p>
            <a:pPr lvl="0"/>
            <a:r>
              <a:rPr lang="en-US" sz="1200" kern="1200" dirty="0" smtClean="0">
                <a:solidFill>
                  <a:schemeClr val="tx1"/>
                </a:solidFill>
                <a:effectLst/>
                <a:latin typeface="+mn-lt"/>
                <a:ea typeface="+mn-ea"/>
                <a:cs typeface="+mn-cs"/>
              </a:rPr>
              <a:t>Tennessee</a:t>
            </a:r>
          </a:p>
          <a:p>
            <a:pPr lvl="0"/>
            <a:r>
              <a:rPr lang="en-US" sz="1200" kern="1200" dirty="0" smtClean="0">
                <a:solidFill>
                  <a:schemeClr val="tx1"/>
                </a:solidFill>
                <a:effectLst/>
                <a:latin typeface="+mn-lt"/>
                <a:ea typeface="+mn-ea"/>
                <a:cs typeface="+mn-cs"/>
              </a:rPr>
              <a:t>Alaska</a:t>
            </a:r>
          </a:p>
          <a:p>
            <a:pPr lvl="0"/>
            <a:r>
              <a:rPr lang="en-US" sz="1200" kern="1200" dirty="0" smtClean="0">
                <a:solidFill>
                  <a:schemeClr val="tx1"/>
                </a:solidFill>
                <a:effectLst/>
                <a:latin typeface="+mn-lt"/>
                <a:ea typeface="+mn-ea"/>
                <a:cs typeface="+mn-cs"/>
              </a:rPr>
              <a:t>Arkansas</a:t>
            </a:r>
          </a:p>
          <a:p>
            <a:pPr lvl="0"/>
            <a:r>
              <a:rPr lang="en-US" sz="1200" kern="1200" dirty="0" smtClean="0">
                <a:solidFill>
                  <a:schemeClr val="tx1"/>
                </a:solidFill>
                <a:effectLst/>
                <a:latin typeface="+mn-lt"/>
                <a:ea typeface="+mn-ea"/>
                <a:cs typeface="+mn-cs"/>
              </a:rPr>
              <a:t>Connecticut</a:t>
            </a:r>
          </a:p>
          <a:p>
            <a:pPr lvl="0"/>
            <a:r>
              <a:rPr lang="en-US" sz="1200" kern="1200" dirty="0" smtClean="0">
                <a:solidFill>
                  <a:schemeClr val="tx1"/>
                </a:solidFill>
                <a:effectLst/>
                <a:latin typeface="+mn-lt"/>
                <a:ea typeface="+mn-ea"/>
                <a:cs typeface="+mn-cs"/>
              </a:rPr>
              <a:t>Delaware</a:t>
            </a:r>
          </a:p>
          <a:p>
            <a:pPr lvl="0"/>
            <a:r>
              <a:rPr lang="en-US" sz="1200" kern="1200" dirty="0" smtClean="0">
                <a:solidFill>
                  <a:schemeClr val="tx1"/>
                </a:solidFill>
                <a:effectLst/>
                <a:latin typeface="+mn-lt"/>
                <a:ea typeface="+mn-ea"/>
                <a:cs typeface="+mn-cs"/>
              </a:rPr>
              <a:t>Hawaii</a:t>
            </a:r>
          </a:p>
          <a:p>
            <a:pPr lvl="0"/>
            <a:r>
              <a:rPr lang="en-US" sz="1200" kern="1200" dirty="0" smtClean="0">
                <a:solidFill>
                  <a:schemeClr val="tx1"/>
                </a:solidFill>
                <a:effectLst/>
                <a:latin typeface="+mn-lt"/>
                <a:ea typeface="+mn-ea"/>
                <a:cs typeface="+mn-cs"/>
              </a:rPr>
              <a:t>Idaho</a:t>
            </a:r>
          </a:p>
          <a:p>
            <a:pPr lvl="0"/>
            <a:r>
              <a:rPr lang="en-US" sz="1200" kern="1200" dirty="0" smtClean="0">
                <a:solidFill>
                  <a:schemeClr val="tx1"/>
                </a:solidFill>
                <a:effectLst/>
                <a:latin typeface="+mn-lt"/>
                <a:ea typeface="+mn-ea"/>
                <a:cs typeface="+mn-cs"/>
              </a:rPr>
              <a:t>Indiana</a:t>
            </a:r>
          </a:p>
          <a:p>
            <a:pPr lvl="0"/>
            <a:r>
              <a:rPr lang="en-US" sz="1200" kern="1200" dirty="0" smtClean="0">
                <a:solidFill>
                  <a:schemeClr val="tx1"/>
                </a:solidFill>
                <a:effectLst/>
                <a:latin typeface="+mn-lt"/>
                <a:ea typeface="+mn-ea"/>
                <a:cs typeface="+mn-cs"/>
              </a:rPr>
              <a:t>Iowa</a:t>
            </a:r>
          </a:p>
          <a:p>
            <a:pPr lvl="0"/>
            <a:r>
              <a:rPr lang="en-US" sz="1200" kern="1200" dirty="0" smtClean="0">
                <a:solidFill>
                  <a:schemeClr val="tx1"/>
                </a:solidFill>
                <a:effectLst/>
                <a:latin typeface="+mn-lt"/>
                <a:ea typeface="+mn-ea"/>
                <a:cs typeface="+mn-cs"/>
              </a:rPr>
              <a:t>Kentucky</a:t>
            </a:r>
          </a:p>
          <a:p>
            <a:pPr lvl="0"/>
            <a:r>
              <a:rPr lang="en-US" sz="1200" kern="1200" dirty="0" smtClean="0">
                <a:solidFill>
                  <a:schemeClr val="tx1"/>
                </a:solidFill>
                <a:effectLst/>
                <a:latin typeface="+mn-lt"/>
                <a:ea typeface="+mn-ea"/>
                <a:cs typeface="+mn-cs"/>
              </a:rPr>
              <a:t>Montana</a:t>
            </a:r>
          </a:p>
          <a:p>
            <a:pPr lvl="0"/>
            <a:r>
              <a:rPr lang="en-US" sz="1200" kern="1200" dirty="0" smtClean="0">
                <a:solidFill>
                  <a:schemeClr val="tx1"/>
                </a:solidFill>
                <a:effectLst/>
                <a:latin typeface="+mn-lt"/>
                <a:ea typeface="+mn-ea"/>
                <a:cs typeface="+mn-cs"/>
              </a:rPr>
              <a:t>New Mexico</a:t>
            </a:r>
          </a:p>
          <a:p>
            <a:pPr lvl="0"/>
            <a:r>
              <a:rPr lang="en-US" sz="1200" kern="1200" dirty="0" smtClean="0">
                <a:solidFill>
                  <a:schemeClr val="tx1"/>
                </a:solidFill>
                <a:effectLst/>
                <a:latin typeface="+mn-lt"/>
                <a:ea typeface="+mn-ea"/>
                <a:cs typeface="+mn-cs"/>
              </a:rPr>
              <a:t>North Dakota</a:t>
            </a:r>
          </a:p>
          <a:p>
            <a:pPr lvl="0"/>
            <a:r>
              <a:rPr lang="en-US" sz="1200" kern="1200" dirty="0" smtClean="0">
                <a:solidFill>
                  <a:schemeClr val="tx1"/>
                </a:solidFill>
                <a:effectLst/>
                <a:latin typeface="+mn-lt"/>
                <a:ea typeface="+mn-ea"/>
                <a:cs typeface="+mn-cs"/>
              </a:rPr>
              <a:t>Ohio</a:t>
            </a:r>
          </a:p>
          <a:p>
            <a:pPr lvl="0"/>
            <a:r>
              <a:rPr lang="en-US" sz="1200" kern="1200" dirty="0" smtClean="0">
                <a:solidFill>
                  <a:schemeClr val="tx1"/>
                </a:solidFill>
                <a:effectLst/>
                <a:latin typeface="+mn-lt"/>
                <a:ea typeface="+mn-ea"/>
                <a:cs typeface="+mn-cs"/>
              </a:rPr>
              <a:t>Oklahoma</a:t>
            </a:r>
          </a:p>
          <a:p>
            <a:pPr lvl="0"/>
            <a:r>
              <a:rPr lang="en-US" sz="1200" kern="1200" dirty="0" smtClean="0">
                <a:solidFill>
                  <a:schemeClr val="tx1"/>
                </a:solidFill>
                <a:effectLst/>
                <a:latin typeface="+mn-lt"/>
                <a:ea typeface="+mn-ea"/>
                <a:cs typeface="+mn-cs"/>
              </a:rPr>
              <a:t>Oregon</a:t>
            </a:r>
          </a:p>
          <a:p>
            <a:pPr lvl="0"/>
            <a:r>
              <a:rPr lang="en-US" sz="1200" kern="1200" dirty="0" smtClean="0">
                <a:solidFill>
                  <a:schemeClr val="tx1"/>
                </a:solidFill>
                <a:effectLst/>
                <a:latin typeface="+mn-lt"/>
                <a:ea typeface="+mn-ea"/>
                <a:cs typeface="+mn-cs"/>
              </a:rPr>
              <a:t>Pennsylvania</a:t>
            </a:r>
          </a:p>
          <a:p>
            <a:pPr lvl="0"/>
            <a:r>
              <a:rPr lang="en-US" sz="1200" kern="1200" dirty="0" smtClean="0">
                <a:solidFill>
                  <a:schemeClr val="tx1"/>
                </a:solidFill>
                <a:effectLst/>
                <a:latin typeface="+mn-lt"/>
                <a:ea typeface="+mn-ea"/>
                <a:cs typeface="+mn-cs"/>
              </a:rPr>
              <a:t>Rhode Island</a:t>
            </a:r>
          </a:p>
          <a:p>
            <a:pPr lvl="0"/>
            <a:r>
              <a:rPr lang="en-US" sz="1200" kern="1200" dirty="0" smtClean="0">
                <a:solidFill>
                  <a:schemeClr val="tx1"/>
                </a:solidFill>
                <a:effectLst/>
                <a:latin typeface="+mn-lt"/>
                <a:ea typeface="+mn-ea"/>
                <a:cs typeface="+mn-cs"/>
              </a:rPr>
              <a:t>South Carolina</a:t>
            </a:r>
          </a:p>
          <a:p>
            <a:pPr lvl="0"/>
            <a:r>
              <a:rPr lang="en-US" sz="1200" kern="1200" dirty="0" smtClean="0">
                <a:solidFill>
                  <a:schemeClr val="tx1"/>
                </a:solidFill>
                <a:effectLst/>
                <a:latin typeface="+mn-lt"/>
                <a:ea typeface="+mn-ea"/>
                <a:cs typeface="+mn-cs"/>
              </a:rPr>
              <a:t>Virginia</a:t>
            </a:r>
          </a:p>
          <a:p>
            <a:pPr lvl="0"/>
            <a:r>
              <a:rPr lang="en-US" sz="1200" kern="1200" dirty="0" smtClean="0">
                <a:solidFill>
                  <a:schemeClr val="tx1"/>
                </a:solidFill>
                <a:effectLst/>
                <a:latin typeface="+mn-lt"/>
                <a:ea typeface="+mn-ea"/>
                <a:cs typeface="+mn-cs"/>
              </a:rPr>
              <a:t>Washington</a:t>
            </a:r>
          </a:p>
          <a:p>
            <a:pPr lvl="0"/>
            <a:r>
              <a:rPr lang="en-US" sz="1200" kern="1200" dirty="0" smtClean="0">
                <a:solidFill>
                  <a:schemeClr val="tx1"/>
                </a:solidFill>
                <a:effectLst/>
                <a:latin typeface="+mn-lt"/>
                <a:ea typeface="+mn-ea"/>
                <a:cs typeface="+mn-cs"/>
              </a:rPr>
              <a:t>West Virginia</a:t>
            </a:r>
          </a:p>
          <a:p>
            <a:r>
              <a:rPr lang="en-US" sz="1200" kern="1200" dirty="0" smtClean="0">
                <a:solidFill>
                  <a:schemeClr val="tx1"/>
                </a:solidFill>
                <a:effectLst/>
                <a:latin typeface="+mn-lt"/>
                <a:ea typeface="+mn-ea"/>
                <a:cs typeface="+mn-cs"/>
              </a:rPr>
              <a:t>States with </a:t>
            </a:r>
            <a:r>
              <a:rPr lang="en-US" sz="1200" b="1" kern="1200" dirty="0" smtClean="0">
                <a:solidFill>
                  <a:schemeClr val="tx1"/>
                </a:solidFill>
                <a:effectLst/>
                <a:latin typeface="+mn-lt"/>
                <a:ea typeface="+mn-ea"/>
                <a:cs typeface="+mn-cs"/>
              </a:rPr>
              <a:t>Final Approval</a:t>
            </a:r>
            <a:r>
              <a:rPr lang="en-US" sz="1200" kern="1200" dirty="0" smtClean="0">
                <a:solidFill>
                  <a:schemeClr val="tx1"/>
                </a:solidFill>
                <a:effectLst/>
                <a:latin typeface="+mn-lt"/>
                <a:ea typeface="+mn-ea"/>
                <a:cs typeface="+mn-cs"/>
              </a:rPr>
              <a:t>: 1</a:t>
            </a:r>
          </a:p>
          <a:p>
            <a:pPr lvl="0"/>
            <a:r>
              <a:rPr lang="en-US" sz="1200" kern="1200" dirty="0" smtClean="0">
                <a:solidFill>
                  <a:schemeClr val="tx1"/>
                </a:solidFill>
                <a:effectLst/>
                <a:latin typeface="+mn-lt"/>
                <a:ea typeface="+mn-ea"/>
                <a:cs typeface="+mn-cs"/>
              </a:rPr>
              <a:t>Tennessee</a:t>
            </a:r>
          </a:p>
          <a:p>
            <a:r>
              <a:rPr lang="en-US" sz="1200" kern="1200" dirty="0" smtClean="0">
                <a:solidFill>
                  <a:schemeClr val="tx1"/>
                </a:solidFill>
                <a:effectLst/>
                <a:latin typeface="+mn-lt"/>
                <a:ea typeface="+mn-ea"/>
                <a:cs typeface="+mn-cs"/>
              </a:rPr>
              <a:t>States with an </a:t>
            </a:r>
            <a:r>
              <a:rPr lang="en-US" sz="1200" b="1" kern="1200" dirty="0" smtClean="0">
                <a:solidFill>
                  <a:schemeClr val="tx1"/>
                </a:solidFill>
                <a:effectLst/>
                <a:latin typeface="+mn-lt"/>
                <a:ea typeface="+mn-ea"/>
                <a:cs typeface="+mn-cs"/>
              </a:rPr>
              <a:t>Approved Plan</a:t>
            </a:r>
            <a:r>
              <a:rPr lang="en-US" sz="1200" kern="1200" dirty="0" smtClean="0">
                <a:solidFill>
                  <a:schemeClr val="tx1"/>
                </a:solidFill>
                <a:effectLst/>
                <a:latin typeface="+mn-lt"/>
                <a:ea typeface="+mn-ea"/>
                <a:cs typeface="+mn-cs"/>
              </a:rPr>
              <a:t>: 1</a:t>
            </a:r>
          </a:p>
          <a:p>
            <a:pPr lvl="0"/>
            <a:r>
              <a:rPr lang="en-US" sz="1200" kern="1200" dirty="0" smtClean="0">
                <a:solidFill>
                  <a:schemeClr val="tx1"/>
                </a:solidFill>
                <a:effectLst/>
                <a:latin typeface="+mn-lt"/>
                <a:ea typeface="+mn-ea"/>
                <a:cs typeface="+mn-cs"/>
              </a:rPr>
              <a:t>Tennessee</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C93781C-6F35-7341-BEDB-30D74A0E62B6}" type="slidenum">
              <a:rPr lang="en-US" smtClean="0"/>
              <a:pPr/>
              <a:t>2</a:t>
            </a:fld>
            <a:endParaRPr lang="en-US"/>
          </a:p>
        </p:txBody>
      </p:sp>
    </p:spTree>
    <p:extLst>
      <p:ext uri="{BB962C8B-B14F-4D97-AF65-F5344CB8AC3E}">
        <p14:creationId xmlns:p14="http://schemas.microsoft.com/office/powerpoint/2010/main" val="2378317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30 FC voluntary provider agencies with a total of 354 homes.  The range of homes any provider has under their auspices is 1 - 55.</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average is: 4</a:t>
            </a:r>
          </a:p>
          <a:p>
            <a:r>
              <a:rPr lang="en-US" sz="1200" kern="1200" dirty="0" smtClean="0">
                <a:solidFill>
                  <a:schemeClr val="tx1"/>
                </a:solidFill>
                <a:effectLst/>
                <a:latin typeface="+mn-lt"/>
                <a:ea typeface="+mn-ea"/>
                <a:cs typeface="+mn-cs"/>
              </a:rPr>
              <a:t>The mean is: 7</a:t>
            </a:r>
          </a:p>
          <a:p>
            <a:r>
              <a:rPr lang="en-US" sz="1200" kern="1200" dirty="0" smtClean="0">
                <a:solidFill>
                  <a:schemeClr val="tx1"/>
                </a:solidFill>
                <a:effectLst/>
                <a:latin typeface="+mn-lt"/>
                <a:ea typeface="+mn-ea"/>
                <a:cs typeface="+mn-cs"/>
              </a:rPr>
              <a:t>The mode is: 5</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Additional data on number of surveys needing to be completed follows:   </a:t>
            </a:r>
          </a:p>
          <a:p>
            <a:r>
              <a:rPr lang="en-US" sz="1200" kern="1200" dirty="0" smtClean="0">
                <a:solidFill>
                  <a:schemeClr val="tx1"/>
                </a:solidFill>
                <a:effectLst/>
                <a:latin typeface="+mn-lt"/>
                <a:ea typeface="+mn-ea"/>
                <a:cs typeface="+mn-cs"/>
              </a:rPr>
              <a:t>·         Median number of homes is 7</a:t>
            </a:r>
          </a:p>
          <a:p>
            <a:r>
              <a:rPr lang="en-US" sz="1200" kern="1200" dirty="0" smtClean="0">
                <a:solidFill>
                  <a:schemeClr val="tx1"/>
                </a:solidFill>
                <a:effectLst/>
                <a:latin typeface="+mn-lt"/>
                <a:ea typeface="+mn-ea"/>
                <a:cs typeface="+mn-cs"/>
              </a:rPr>
              <a:t>·         Mode is 5 homes</a:t>
            </a:r>
          </a:p>
          <a:p>
            <a:r>
              <a:rPr lang="en-US" sz="1200" kern="1200" dirty="0" smtClean="0">
                <a:solidFill>
                  <a:schemeClr val="tx1"/>
                </a:solidFill>
                <a:effectLst/>
                <a:latin typeface="+mn-lt"/>
                <a:ea typeface="+mn-ea"/>
                <a:cs typeface="+mn-cs"/>
              </a:rPr>
              <a:t>·         18 agencies have 10 or less homes</a:t>
            </a:r>
          </a:p>
          <a:p>
            <a:r>
              <a:rPr lang="en-US" sz="1200" kern="1200" dirty="0" smtClean="0">
                <a:solidFill>
                  <a:schemeClr val="tx1"/>
                </a:solidFill>
                <a:effectLst/>
                <a:latin typeface="+mn-lt"/>
                <a:ea typeface="+mn-ea"/>
                <a:cs typeface="+mn-cs"/>
              </a:rPr>
              <a:t>·         9 agencies have 11—20 homes </a:t>
            </a:r>
          </a:p>
          <a:p>
            <a:r>
              <a:rPr lang="en-US" sz="1200" kern="1200" dirty="0" smtClean="0">
                <a:solidFill>
                  <a:schemeClr val="tx1"/>
                </a:solidFill>
                <a:effectLst/>
                <a:latin typeface="+mn-lt"/>
                <a:ea typeface="+mn-ea"/>
                <a:cs typeface="+mn-cs"/>
              </a:rPr>
              <a:t>·         Remaining 3 have 36, 44, and 55</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agencies needing to do validations, the range is 1 – 6.  </a:t>
            </a:r>
          </a:p>
          <a:p>
            <a:r>
              <a:rPr lang="en-US" sz="1200" kern="1200" dirty="0" smtClean="0">
                <a:solidFill>
                  <a:schemeClr val="tx1"/>
                </a:solidFill>
                <a:effectLst/>
                <a:latin typeface="+mn-lt"/>
                <a:ea typeface="+mn-ea"/>
                <a:cs typeface="+mn-cs"/>
              </a:rPr>
              <a:t>·         22 agencies will have 1</a:t>
            </a:r>
          </a:p>
          <a:p>
            <a:r>
              <a:rPr lang="en-US" sz="1200" kern="1200" dirty="0" smtClean="0">
                <a:solidFill>
                  <a:schemeClr val="tx1"/>
                </a:solidFill>
                <a:effectLst/>
                <a:latin typeface="+mn-lt"/>
                <a:ea typeface="+mn-ea"/>
                <a:cs typeface="+mn-cs"/>
              </a:rPr>
              <a:t>·         5 will have 2</a:t>
            </a:r>
          </a:p>
          <a:p>
            <a:r>
              <a:rPr lang="en-US" sz="1200" kern="1200" dirty="0" smtClean="0">
                <a:solidFill>
                  <a:schemeClr val="tx1"/>
                </a:solidFill>
                <a:effectLst/>
                <a:latin typeface="+mn-lt"/>
                <a:ea typeface="+mn-ea"/>
                <a:cs typeface="+mn-cs"/>
              </a:rPr>
              <a:t>·         2 will have 4</a:t>
            </a:r>
          </a:p>
          <a:p>
            <a:r>
              <a:rPr lang="en-US" sz="1200" kern="1200" dirty="0" smtClean="0">
                <a:solidFill>
                  <a:schemeClr val="tx1"/>
                </a:solidFill>
                <a:effectLst/>
                <a:latin typeface="+mn-lt"/>
                <a:ea typeface="+mn-ea"/>
                <a:cs typeface="+mn-cs"/>
              </a:rPr>
              <a:t>·         1 will have 6</a:t>
            </a:r>
          </a:p>
          <a:p>
            <a:endParaRPr lang="en-US" dirty="0"/>
          </a:p>
        </p:txBody>
      </p:sp>
      <p:sp>
        <p:nvSpPr>
          <p:cNvPr id="4" name="Slide Number Placeholder 3"/>
          <p:cNvSpPr>
            <a:spLocks noGrp="1"/>
          </p:cNvSpPr>
          <p:nvPr>
            <p:ph type="sldNum" sz="quarter" idx="10"/>
          </p:nvPr>
        </p:nvSpPr>
        <p:spPr/>
        <p:txBody>
          <a:bodyPr/>
          <a:lstStyle/>
          <a:p>
            <a:fld id="{5C93781C-6F35-7341-BEDB-30D74A0E62B6}" type="slidenum">
              <a:rPr lang="en-US" smtClean="0"/>
              <a:pPr/>
              <a:t>3</a:t>
            </a:fld>
            <a:endParaRPr lang="en-US"/>
          </a:p>
        </p:txBody>
      </p:sp>
    </p:spTree>
    <p:extLst>
      <p:ext uri="{BB962C8B-B14F-4D97-AF65-F5344CB8AC3E}">
        <p14:creationId xmlns:p14="http://schemas.microsoft.com/office/powerpoint/2010/main" val="2224301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93781C-6F35-7341-BEDB-30D74A0E62B6}"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380266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 of 305 HS sites identified by DQI </a:t>
            </a:r>
          </a:p>
          <a:p>
            <a:endParaRPr lang="en-US" dirty="0" smtClean="0"/>
          </a:p>
          <a:p>
            <a:r>
              <a:rPr lang="en-US" sz="1200" kern="1200" dirty="0" smtClean="0">
                <a:solidFill>
                  <a:schemeClr val="tx1"/>
                </a:solidFill>
                <a:effectLst/>
                <a:latin typeface="+mn-lt"/>
                <a:ea typeface="+mn-ea"/>
                <a:cs typeface="+mn-cs"/>
              </a:rPr>
              <a:t>How many providers have at least 1 HS setting?  86</a:t>
            </a:r>
          </a:p>
          <a:p>
            <a:r>
              <a:rPr lang="en-US" sz="1200" kern="1200" dirty="0" smtClean="0">
                <a:solidFill>
                  <a:schemeClr val="tx1"/>
                </a:solidFill>
                <a:effectLst/>
                <a:latin typeface="+mn-lt"/>
                <a:ea typeface="+mn-ea"/>
                <a:cs typeface="+mn-cs"/>
              </a:rPr>
              <a:t>Most settings any one provider has? 21</a:t>
            </a:r>
          </a:p>
          <a:p>
            <a:r>
              <a:rPr lang="en-US" sz="1200" kern="1200" dirty="0" smtClean="0">
                <a:solidFill>
                  <a:schemeClr val="tx1"/>
                </a:solidFill>
                <a:effectLst/>
                <a:latin typeface="+mn-lt"/>
                <a:ea typeface="+mn-ea"/>
                <a:cs typeface="+mn-cs"/>
              </a:rPr>
              <a:t>What is the median? 4</a:t>
            </a:r>
          </a:p>
          <a:p>
            <a:r>
              <a:rPr lang="en-US" sz="1200" kern="1200" dirty="0" smtClean="0">
                <a:solidFill>
                  <a:schemeClr val="tx1"/>
                </a:solidFill>
                <a:effectLst/>
                <a:latin typeface="+mn-lt"/>
                <a:ea typeface="+mn-ea"/>
                <a:cs typeface="+mn-cs"/>
              </a:rPr>
              <a:t>What is the average? 3.48</a:t>
            </a:r>
          </a:p>
          <a:p>
            <a:r>
              <a:rPr lang="en-US" sz="1200" kern="1200" dirty="0" smtClean="0">
                <a:solidFill>
                  <a:schemeClr val="tx1"/>
                </a:solidFill>
                <a:effectLst/>
                <a:latin typeface="+mn-lt"/>
                <a:ea typeface="+mn-ea"/>
                <a:cs typeface="+mn-cs"/>
              </a:rPr>
              <a:t>What is the mode? 1 </a:t>
            </a:r>
          </a:p>
          <a:p>
            <a:pPr lvl="0"/>
            <a:r>
              <a:rPr lang="en-US" sz="1200" kern="1200" dirty="0" smtClean="0">
                <a:solidFill>
                  <a:schemeClr val="tx1"/>
                </a:solidFill>
                <a:effectLst/>
                <a:latin typeface="+mn-lt"/>
                <a:ea typeface="+mn-ea"/>
                <a:cs typeface="+mn-cs"/>
              </a:rPr>
              <a:t>1 setting – 34 providers</a:t>
            </a:r>
          </a:p>
          <a:p>
            <a:pPr lvl="0"/>
            <a:r>
              <a:rPr lang="en-US" sz="1200" kern="1200" dirty="0" smtClean="0">
                <a:solidFill>
                  <a:schemeClr val="tx1"/>
                </a:solidFill>
                <a:effectLst/>
                <a:latin typeface="+mn-lt"/>
                <a:ea typeface="+mn-ea"/>
                <a:cs typeface="+mn-cs"/>
              </a:rPr>
              <a:t>2 settings – 20 providers</a:t>
            </a:r>
          </a:p>
          <a:p>
            <a:pPr lvl="0"/>
            <a:r>
              <a:rPr lang="en-US" sz="1200" kern="1200" dirty="0" smtClean="0">
                <a:solidFill>
                  <a:schemeClr val="tx1"/>
                </a:solidFill>
                <a:effectLst/>
                <a:latin typeface="+mn-lt"/>
                <a:ea typeface="+mn-ea"/>
                <a:cs typeface="+mn-cs"/>
              </a:rPr>
              <a:t>3 settings – 7 providers</a:t>
            </a:r>
          </a:p>
          <a:p>
            <a:pPr lvl="0"/>
            <a:r>
              <a:rPr lang="en-US" sz="1200" kern="1200" dirty="0" smtClean="0">
                <a:solidFill>
                  <a:schemeClr val="tx1"/>
                </a:solidFill>
                <a:effectLst/>
                <a:latin typeface="+mn-lt"/>
                <a:ea typeface="+mn-ea"/>
                <a:cs typeface="+mn-cs"/>
              </a:rPr>
              <a:t>4 settings – 5 providers</a:t>
            </a:r>
          </a:p>
          <a:p>
            <a:pPr lvl="0"/>
            <a:r>
              <a:rPr lang="en-US" sz="1200" kern="1200" dirty="0" smtClean="0">
                <a:solidFill>
                  <a:schemeClr val="tx1"/>
                </a:solidFill>
                <a:effectLst/>
                <a:latin typeface="+mn-lt"/>
                <a:ea typeface="+mn-ea"/>
                <a:cs typeface="+mn-cs"/>
              </a:rPr>
              <a:t>5 settings – 5 providers</a:t>
            </a:r>
          </a:p>
          <a:p>
            <a:pPr lvl="0"/>
            <a:r>
              <a:rPr lang="en-US" sz="1200" kern="1200" dirty="0" smtClean="0">
                <a:solidFill>
                  <a:schemeClr val="tx1"/>
                </a:solidFill>
                <a:effectLst/>
                <a:latin typeface="+mn-lt"/>
                <a:ea typeface="+mn-ea"/>
                <a:cs typeface="+mn-cs"/>
              </a:rPr>
              <a:t>6 settings – 5 providers</a:t>
            </a:r>
          </a:p>
          <a:p>
            <a:pPr lvl="0"/>
            <a:r>
              <a:rPr lang="en-US" sz="1200" kern="1200" dirty="0" smtClean="0">
                <a:solidFill>
                  <a:schemeClr val="tx1"/>
                </a:solidFill>
                <a:effectLst/>
                <a:latin typeface="+mn-lt"/>
                <a:ea typeface="+mn-ea"/>
                <a:cs typeface="+mn-cs"/>
              </a:rPr>
              <a:t>7 settings – 1 provider</a:t>
            </a:r>
          </a:p>
          <a:p>
            <a:pPr lvl="0"/>
            <a:r>
              <a:rPr lang="en-US" sz="1200" kern="1200" dirty="0" smtClean="0">
                <a:solidFill>
                  <a:schemeClr val="tx1"/>
                </a:solidFill>
                <a:effectLst/>
                <a:latin typeface="+mn-lt"/>
                <a:ea typeface="+mn-ea"/>
                <a:cs typeface="+mn-cs"/>
              </a:rPr>
              <a:t>9 settings – 2 providers</a:t>
            </a:r>
          </a:p>
          <a:p>
            <a:pPr lvl="0"/>
            <a:r>
              <a:rPr lang="en-US" sz="1200" kern="1200" dirty="0" smtClean="0">
                <a:solidFill>
                  <a:schemeClr val="tx1"/>
                </a:solidFill>
                <a:effectLst/>
                <a:latin typeface="+mn-lt"/>
                <a:ea typeface="+mn-ea"/>
                <a:cs typeface="+mn-cs"/>
              </a:rPr>
              <a:t>10 settings – 2 provider (New York Foundling Hospital and Western DDSO)</a:t>
            </a:r>
          </a:p>
          <a:p>
            <a:pPr lvl="0"/>
            <a:r>
              <a:rPr lang="en-US" sz="1200" kern="1200" dirty="0" smtClean="0">
                <a:solidFill>
                  <a:schemeClr val="tx1"/>
                </a:solidFill>
                <a:effectLst/>
                <a:latin typeface="+mn-lt"/>
                <a:ea typeface="+mn-ea"/>
                <a:cs typeface="+mn-cs"/>
              </a:rPr>
              <a:t>11 settings – 1 provider (Institute of Applied Human Dynamics)</a:t>
            </a:r>
          </a:p>
          <a:p>
            <a:pPr lvl="0"/>
            <a:r>
              <a:rPr lang="en-US" sz="1200" kern="1200" dirty="0" smtClean="0">
                <a:solidFill>
                  <a:schemeClr val="tx1"/>
                </a:solidFill>
                <a:effectLst/>
                <a:latin typeface="+mn-lt"/>
                <a:ea typeface="+mn-ea"/>
                <a:cs typeface="+mn-cs"/>
              </a:rPr>
              <a:t>14 settings – 1 provider (Staten Island DDSO)</a:t>
            </a:r>
          </a:p>
          <a:p>
            <a:pPr lvl="0"/>
            <a:r>
              <a:rPr lang="en-US" sz="1200" kern="1200" dirty="0" smtClean="0">
                <a:solidFill>
                  <a:schemeClr val="tx1"/>
                </a:solidFill>
                <a:effectLst/>
                <a:latin typeface="+mn-lt"/>
                <a:ea typeface="+mn-ea"/>
                <a:cs typeface="+mn-cs"/>
              </a:rPr>
              <a:t>19 settings – 1 provider (CNY DDSO)</a:t>
            </a:r>
          </a:p>
          <a:p>
            <a:pPr lvl="0"/>
            <a:r>
              <a:rPr lang="en-US" sz="1200" kern="1200" dirty="0" smtClean="0">
                <a:solidFill>
                  <a:schemeClr val="tx1"/>
                </a:solidFill>
                <a:effectLst/>
                <a:latin typeface="+mn-lt"/>
                <a:ea typeface="+mn-ea"/>
                <a:cs typeface="+mn-cs"/>
              </a:rPr>
              <a:t>20 settings – 1 provider (YAI)</a:t>
            </a:r>
          </a:p>
          <a:p>
            <a:pPr lvl="0"/>
            <a:r>
              <a:rPr lang="en-US" sz="1200" kern="1200" dirty="0" smtClean="0">
                <a:solidFill>
                  <a:schemeClr val="tx1"/>
                </a:solidFill>
                <a:effectLst/>
                <a:latin typeface="+mn-lt"/>
                <a:ea typeface="+mn-ea"/>
                <a:cs typeface="+mn-cs"/>
              </a:rPr>
              <a:t>21 settings – 1 provider (Finger Lakes DDSO)</a:t>
            </a:r>
          </a:p>
          <a:p>
            <a:endParaRPr lang="en-US" dirty="0"/>
          </a:p>
        </p:txBody>
      </p:sp>
      <p:sp>
        <p:nvSpPr>
          <p:cNvPr id="4" name="Slide Number Placeholder 3"/>
          <p:cNvSpPr>
            <a:spLocks noGrp="1"/>
          </p:cNvSpPr>
          <p:nvPr>
            <p:ph type="sldNum" sz="quarter" idx="10"/>
          </p:nvPr>
        </p:nvSpPr>
        <p:spPr/>
        <p:txBody>
          <a:bodyPr/>
          <a:lstStyle/>
          <a:p>
            <a:fld id="{5C93781C-6F35-7341-BEDB-30D74A0E62B6}" type="slidenum">
              <a:rPr lang="en-US" smtClean="0"/>
              <a:pPr/>
              <a:t>8</a:t>
            </a:fld>
            <a:endParaRPr lang="en-US"/>
          </a:p>
        </p:txBody>
      </p:sp>
    </p:spTree>
    <p:extLst>
      <p:ext uri="{BB962C8B-B14F-4D97-AF65-F5344CB8AC3E}">
        <p14:creationId xmlns:p14="http://schemas.microsoft.com/office/powerpoint/2010/main" val="1691602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93781C-6F35-7341-BEDB-30D74A0E62B6}" type="slidenum">
              <a:rPr lang="en-US" smtClean="0"/>
              <a:pPr/>
              <a:t>9</a:t>
            </a:fld>
            <a:endParaRPr lang="en-US"/>
          </a:p>
        </p:txBody>
      </p:sp>
    </p:spTree>
    <p:extLst>
      <p:ext uri="{BB962C8B-B14F-4D97-AF65-F5344CB8AC3E}">
        <p14:creationId xmlns:p14="http://schemas.microsoft.com/office/powerpoint/2010/main" val="217345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93781C-6F35-7341-BEDB-30D74A0E62B6}"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132985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93781C-6F35-7341-BEDB-30D74A0E62B6}" type="slidenum">
              <a:rPr lang="en-US" smtClean="0"/>
              <a:pPr/>
              <a:t>15</a:t>
            </a:fld>
            <a:endParaRPr lang="en-US"/>
          </a:p>
        </p:txBody>
      </p:sp>
    </p:spTree>
    <p:extLst>
      <p:ext uri="{BB962C8B-B14F-4D97-AF65-F5344CB8AC3E}">
        <p14:creationId xmlns:p14="http://schemas.microsoft.com/office/powerpoint/2010/main" val="2918151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4C4FB9-36D2-483B-B7D2-ADDD2917FE4A}" type="datetime1">
              <a:rPr lang="en-US" smtClean="0"/>
              <a:pPr/>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AA65E-EDC1-4F34-82AE-8C386EE0DBDD}" type="datetime1">
              <a:rPr lang="en-US" smtClean="0"/>
              <a:pPr/>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F821D-31DD-4E9A-8CFF-1F2A0D26B45E}" type="datetime1">
              <a:rPr lang="en-US" smtClean="0"/>
              <a:pPr/>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717E0-B0CB-4E85-8036-5AEECF0B3BC6}" type="datetime1">
              <a:rPr lang="en-US" smtClean="0"/>
              <a:pPr/>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AD0C4-3A81-4B4E-939D-94D4F12AB8D8}" type="datetime1">
              <a:rPr lang="en-US" smtClean="0"/>
              <a:pPr/>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6D88D5-F0AB-4624-AD69-85C02D01136B}" type="datetime1">
              <a:rPr lang="en-US" smtClean="0"/>
              <a:pPr/>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415C72-FA34-4F7D-9799-774316318C4F}" type="datetime1">
              <a:rPr lang="en-US" smtClean="0"/>
              <a:pPr/>
              <a:t>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B2ACF3-189F-4A5A-82F0-047389B6F6F8}" type="datetime1">
              <a:rPr lang="en-US" smtClean="0"/>
              <a:pPr/>
              <a:t>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69426-99A1-4CD1-ABE4-488C81D40114}" type="datetime1">
              <a:rPr lang="en-US" smtClean="0"/>
              <a:pPr/>
              <a:t>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C207F-721F-4F42-A107-7A30F7E1ACCD}" type="datetime1">
              <a:rPr lang="en-US" smtClean="0"/>
              <a:pPr/>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8CF8A-E914-4847-8E8D-3304115359BE}" type="datetime1">
              <a:rPr lang="en-US" smtClean="0"/>
              <a:pPr/>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1EAB4-D493-8142-893E-34E8B1A4CC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Powerpoint Data 002.jpg"/>
          <p:cNvPicPr>
            <a:picLocks noChangeAspect="1"/>
          </p:cNvPicPr>
          <p:nvPr userDrawn="1"/>
        </p:nvPicPr>
        <p:blipFill>
          <a:blip r:embed="rId13"/>
          <a:stretch>
            <a:fillRect/>
          </a:stretch>
        </p:blipFill>
        <p:spPr>
          <a:xfrm>
            <a:off x="4554" y="0"/>
            <a:ext cx="9134892" cy="6858000"/>
          </a:xfrm>
          <a:prstGeom prst="rect">
            <a:avLst/>
          </a:prstGeom>
        </p:spPr>
      </p:pic>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30115"/>
            <a:ext cx="8229600" cy="429604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100828"/>
            <a:ext cx="2133600" cy="238374"/>
          </a:xfrm>
          <a:prstGeom prst="rect">
            <a:avLst/>
          </a:prstGeom>
        </p:spPr>
        <p:txBody>
          <a:bodyPr vert="horz" lIns="91440" tIns="45720" rIns="91440" bIns="45720" rtlCol="0" anchor="ctr"/>
          <a:lstStyle>
            <a:lvl1pPr algn="l">
              <a:defRPr sz="1050">
                <a:solidFill>
                  <a:schemeClr val="bg1"/>
                </a:solidFill>
                <a:latin typeface="Arial"/>
                <a:cs typeface="Arial"/>
              </a:defRPr>
            </a:lvl1pPr>
          </a:lstStyle>
          <a:p>
            <a:fld id="{3B4F91F1-AC9E-4987-840B-D3204A8B5D8A}" type="datetime1">
              <a:rPr lang="en-US" smtClean="0"/>
              <a:pPr/>
              <a:t>2/27/2017</a:t>
            </a:fld>
            <a:endParaRPr lang="en-US" dirty="0"/>
          </a:p>
        </p:txBody>
      </p:sp>
      <p:sp>
        <p:nvSpPr>
          <p:cNvPr id="5"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endParaRPr lang="en-US" dirty="0"/>
          </a:p>
        </p:txBody>
      </p:sp>
      <p:sp>
        <p:nvSpPr>
          <p:cNvPr id="6" name="Slide Number Placeholder 5"/>
          <p:cNvSpPr>
            <a:spLocks noGrp="1"/>
          </p:cNvSpPr>
          <p:nvPr>
            <p:ph type="sldNum" sz="quarter" idx="4"/>
          </p:nvPr>
        </p:nvSpPr>
        <p:spPr>
          <a:xfrm>
            <a:off x="6553200" y="100828"/>
            <a:ext cx="2133600" cy="247127"/>
          </a:xfrm>
          <a:prstGeom prst="rect">
            <a:avLst/>
          </a:prstGeom>
        </p:spPr>
        <p:txBody>
          <a:bodyPr vert="horz" lIns="91440" tIns="45720" rIns="91440" bIns="45720" rtlCol="0" anchor="ctr"/>
          <a:lstStyle>
            <a:lvl1pPr algn="r">
              <a:defRPr sz="1050">
                <a:solidFill>
                  <a:schemeClr val="bg1"/>
                </a:solidFill>
                <a:latin typeface="Arial"/>
                <a:cs typeface="Arial"/>
              </a:defRPr>
            </a:lvl1pPr>
          </a:lstStyle>
          <a:p>
            <a:fld id="{B841EAB4-D493-8142-893E-34E8B1A4CCE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b="1" i="0" kern="1200">
          <a:solidFill>
            <a:srgbClr val="5A2B6F"/>
          </a:solidFill>
          <a:latin typeface="Arial Bold"/>
          <a:ea typeface="+mj-ea"/>
          <a:cs typeface="Arial Bol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hyperlink" Target="https://meetny.webex.com/meetny/onstage/g.php?MTID=eb78b4732b0f682f828df8779f8cfdd80" TargetMode="External"/><Relationship Id="rId2" Type="http://schemas.openxmlformats.org/officeDocument/2006/relationships/hyperlink" Target="https://meetny.webex.com/meetny/onstage/g.php?MTID=ec83a6ee091a26d2934a20d810971b81f" TargetMode="External"/><Relationship Id="rId1" Type="http://schemas.openxmlformats.org/officeDocument/2006/relationships/slideLayout" Target="../slideLayouts/slideLayout2.xml"/><Relationship Id="rId5" Type="http://schemas.openxmlformats.org/officeDocument/2006/relationships/hyperlink" Target="https://meetny.webex.com/meetny/onstage/g.php?MTID=e507ce044c0d78e8319a7a0788dbc0c9d" TargetMode="External"/><Relationship Id="rId4" Type="http://schemas.openxmlformats.org/officeDocument/2006/relationships/hyperlink" Target="https://meetny.webex.com/meetny/onstage/g.php?MTID=e265ab92b0bc75811c3937140c2b58aac"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health.ny.gov/health_care/medicaid/redesign/home_community_based_settings.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Heightened.scrutiny@opwdd.ny.gov" TargetMode="External"/><Relationship Id="rId2" Type="http://schemas.openxmlformats.org/officeDocument/2006/relationships/hyperlink" Target="mailto:Quality@opwdd.ny.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owerpoint Title 002.jpg"/>
          <p:cNvPicPr>
            <a:picLocks noChangeAspect="1"/>
          </p:cNvPicPr>
          <p:nvPr/>
        </p:nvPicPr>
        <p:blipFill>
          <a:blip r:embed="rId3"/>
          <a:stretch>
            <a:fillRect/>
          </a:stretch>
        </p:blipFill>
        <p:spPr>
          <a:xfrm>
            <a:off x="9108" y="0"/>
            <a:ext cx="9134892" cy="6858000"/>
          </a:xfrm>
          <a:prstGeom prst="rect">
            <a:avLst/>
          </a:prstGeom>
        </p:spPr>
      </p:pic>
      <p:sp>
        <p:nvSpPr>
          <p:cNvPr id="2" name="Title 1"/>
          <p:cNvSpPr>
            <a:spLocks noGrp="1"/>
          </p:cNvSpPr>
          <p:nvPr>
            <p:ph type="ctrTitle"/>
          </p:nvPr>
        </p:nvSpPr>
        <p:spPr>
          <a:xfrm>
            <a:off x="685800" y="2025860"/>
            <a:ext cx="7772400" cy="3169228"/>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900" dirty="0" smtClean="0"/>
              <a:t>HCBS Settings Updates and</a:t>
            </a:r>
            <a:r>
              <a:rPr lang="en-US" dirty="0" smtClean="0"/>
              <a:t> Heightened Scrutiny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u="sng" dirty="0" smtClean="0"/>
              <a:t/>
            </a:r>
            <a:br>
              <a:rPr lang="en-US" u="sng" dirty="0" smtClean="0"/>
            </a:br>
            <a:r>
              <a:rPr lang="en-US" u="sng" dirty="0" smtClean="0"/>
              <a:t>  </a:t>
            </a:r>
            <a:endParaRPr lang="en-US" u="sng" dirty="0"/>
          </a:p>
        </p:txBody>
      </p:sp>
      <p:sp>
        <p:nvSpPr>
          <p:cNvPr id="8" name="Title 1"/>
          <p:cNvSpPr txBox="1">
            <a:spLocks/>
          </p:cNvSpPr>
          <p:nvPr/>
        </p:nvSpPr>
        <p:spPr>
          <a:xfrm>
            <a:off x="685800" y="5362839"/>
            <a:ext cx="7772400" cy="1338565"/>
          </a:xfrm>
          <a:prstGeom prst="rect">
            <a:avLst/>
          </a:prstGeom>
        </p:spPr>
        <p:txBody>
          <a:bodyPr vert="horz" lIns="91440" tIns="45720" rIns="91440" bIns="45720" rtlCol="0" anchor="ctr">
            <a:normAutofit/>
          </a:bodyPr>
          <a:lstStyle/>
          <a:p>
            <a:pPr lvl="0" algn="ctr">
              <a:spcBef>
                <a:spcPct val="0"/>
              </a:spcBef>
              <a:defRPr/>
            </a:pPr>
            <a:r>
              <a:rPr lang="en-US" sz="3600" dirty="0">
                <a:solidFill>
                  <a:schemeClr val="bg1"/>
                </a:solidFill>
              </a:rPr>
              <a:t>Provider Association Meeting</a:t>
            </a:r>
            <a:endParaRPr lang="en-US" sz="3600" noProof="0" dirty="0" smtClean="0">
              <a:solidFill>
                <a:schemeClr val="bg1"/>
              </a:solidFill>
              <a:latin typeface="Arial"/>
              <a:ea typeface="+mj-ea"/>
              <a:cs typeface="Arial"/>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Arial"/>
                <a:ea typeface="+mj-ea"/>
                <a:cs typeface="Arial"/>
              </a:rPr>
              <a:t>February 27, 2017</a:t>
            </a:r>
            <a:endParaRPr kumimoji="0" lang="en-US" sz="2800" u="none" strike="noStrike" kern="1200" cap="none" spc="0" normalizeH="0" baseline="0" noProof="0" dirty="0">
              <a:ln>
                <a:noFill/>
              </a:ln>
              <a:solidFill>
                <a:schemeClr val="bg1"/>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Reminder--Heightened Scrutiny Process is not one-time </a:t>
            </a:r>
            <a:endParaRPr lang="en-US" dirty="0"/>
          </a:p>
        </p:txBody>
      </p:sp>
      <p:sp>
        <p:nvSpPr>
          <p:cNvPr id="3" name="Content Placeholder 2"/>
          <p:cNvSpPr>
            <a:spLocks noGrp="1"/>
          </p:cNvSpPr>
          <p:nvPr>
            <p:ph idx="1"/>
          </p:nvPr>
        </p:nvSpPr>
        <p:spPr/>
        <p:txBody>
          <a:bodyPr>
            <a:normAutofit lnSpcReduction="10000"/>
          </a:bodyPr>
          <a:lstStyle/>
          <a:p>
            <a:r>
              <a:rPr lang="en-US" dirty="0" smtClean="0"/>
              <a:t>Once OPWDD’s initial HS process is completed, there will need to be a “catch-up” completed to ensure that any ICFs that converted after the evidence due date and any new sites subject to HS and/or newly identified by DQI are processed for HS.  </a:t>
            </a:r>
          </a:p>
          <a:p>
            <a:r>
              <a:rPr lang="en-US" dirty="0" smtClean="0"/>
              <a:t>There will need to be an annual HS reconciliation process implemented.  Timeframes and processes are TBD.   </a:t>
            </a:r>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10</a:t>
            </a:fld>
            <a:endParaRPr lang="en-US"/>
          </a:p>
        </p:txBody>
      </p:sp>
    </p:spTree>
    <p:extLst>
      <p:ext uri="{BB962C8B-B14F-4D97-AF65-F5344CB8AC3E}">
        <p14:creationId xmlns:p14="http://schemas.microsoft.com/office/powerpoint/2010/main" val="3121043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47955"/>
            <a:ext cx="8639175" cy="2007505"/>
          </a:xfrm>
        </p:spPr>
        <p:txBody>
          <a:bodyPr>
            <a:noAutofit/>
          </a:bodyPr>
          <a:lstStyle/>
          <a:p>
            <a:r>
              <a:rPr lang="en-US" sz="4000" dirty="0">
                <a:latin typeface="Arial" panose="020B0604020202020204" pitchFamily="34" charset="0"/>
                <a:cs typeface="Arial" panose="020B0604020202020204" pitchFamily="34" charset="0"/>
              </a:rPr>
              <a:t>What </a:t>
            </a:r>
            <a:r>
              <a:rPr lang="en-US" sz="4000" dirty="0" smtClean="0">
                <a:latin typeface="Arial" panose="020B0604020202020204" pitchFamily="34" charset="0"/>
                <a:cs typeface="Arial" panose="020B0604020202020204" pitchFamily="34" charset="0"/>
              </a:rPr>
              <a:t>Does </a:t>
            </a:r>
            <a:r>
              <a:rPr lang="en-US" sz="4000" dirty="0">
                <a:latin typeface="Arial" panose="020B0604020202020204" pitchFamily="34" charset="0"/>
                <a:cs typeface="Arial" panose="020B0604020202020204" pitchFamily="34" charset="0"/>
              </a:rPr>
              <a:t>a Heightened Scrutiny Designation </a:t>
            </a:r>
            <a:r>
              <a:rPr lang="en-US" sz="4000" dirty="0" smtClean="0">
                <a:latin typeface="Arial" panose="020B0604020202020204" pitchFamily="34" charset="0"/>
                <a:cs typeface="Arial" panose="020B0604020202020204" pitchFamily="34" charset="0"/>
              </a:rPr>
              <a:t>Mean </a:t>
            </a:r>
            <a:r>
              <a:rPr lang="en-US" sz="4000" dirty="0">
                <a:latin typeface="Arial" panose="020B0604020202020204" pitchFamily="34" charset="0"/>
                <a:cs typeface="Arial" panose="020B0604020202020204" pitchFamily="34" charset="0"/>
              </a:rPr>
              <a:t>for the Setting and its </a:t>
            </a:r>
            <a:r>
              <a:rPr lang="en-US" sz="4000" dirty="0" smtClean="0">
                <a:latin typeface="Arial" panose="020B0604020202020204" pitchFamily="34" charset="0"/>
                <a:cs typeface="Arial" panose="020B0604020202020204" pitchFamily="34" charset="0"/>
              </a:rPr>
              <a:t>Provider</a:t>
            </a:r>
            <a:r>
              <a:rPr lang="en-US" sz="4000"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323850" y="2229836"/>
            <a:ext cx="8543925" cy="3935294"/>
          </a:xfrm>
        </p:spPr>
        <p:txBody>
          <a:bodyPr anchor="ctr">
            <a:normAutofit/>
          </a:bodyPr>
          <a:lstStyle/>
          <a:p>
            <a:r>
              <a:rPr lang="en-US" sz="2250" dirty="0"/>
              <a:t>It </a:t>
            </a:r>
            <a:r>
              <a:rPr lang="en-US" sz="2250" b="1" u="sng" dirty="0">
                <a:solidFill>
                  <a:srgbClr val="5A2B6F"/>
                </a:solidFill>
              </a:rPr>
              <a:t>does not mean</a:t>
            </a:r>
            <a:r>
              <a:rPr lang="en-US" sz="2250" b="1" dirty="0">
                <a:solidFill>
                  <a:srgbClr val="5A2B6F"/>
                </a:solidFill>
              </a:rPr>
              <a:t> </a:t>
            </a:r>
            <a:r>
              <a:rPr lang="en-US" sz="2250" dirty="0"/>
              <a:t>that the setting has to close and/or that it can no longer be funded by HCBS.  However, the setting must be able to adhere to HCBS regulations to remain a HCBS waiver service.</a:t>
            </a:r>
          </a:p>
          <a:p>
            <a:pPr marL="0" indent="0">
              <a:buNone/>
            </a:pPr>
            <a:endParaRPr lang="en-US" sz="1800" dirty="0"/>
          </a:p>
          <a:p>
            <a:r>
              <a:rPr lang="en-US" sz="2250" b="1" u="sng" dirty="0">
                <a:solidFill>
                  <a:srgbClr val="5A2B6F"/>
                </a:solidFill>
              </a:rPr>
              <a:t>It does mean</a:t>
            </a:r>
            <a:r>
              <a:rPr lang="en-US" sz="2250" b="1" dirty="0">
                <a:solidFill>
                  <a:srgbClr val="5A2B6F"/>
                </a:solidFill>
              </a:rPr>
              <a:t> </a:t>
            </a:r>
            <a:r>
              <a:rPr lang="en-US" sz="2250" dirty="0"/>
              <a:t>the setting is subject to a higher burden of proof that it meets or can meet community standards and is not isolating/institutional. </a:t>
            </a:r>
          </a:p>
          <a:p>
            <a:pPr lvl="1"/>
            <a:r>
              <a:rPr lang="en-US" sz="2200" dirty="0" smtClean="0"/>
              <a:t>i.e.: Public Input and CMS Submission of Evidence</a:t>
            </a:r>
            <a:endParaRPr lang="en-US" sz="2200" dirty="0"/>
          </a:p>
        </p:txBody>
      </p:sp>
      <p:sp>
        <p:nvSpPr>
          <p:cNvPr id="4" name="Date Placeholder 3"/>
          <p:cNvSpPr>
            <a:spLocks noGrp="1"/>
          </p:cNvSpPr>
          <p:nvPr>
            <p:ph type="dt" sz="half" idx="10"/>
          </p:nvPr>
        </p:nvSpPr>
        <p:spPr/>
        <p:txBody>
          <a:bodyPr/>
          <a:lstStyle/>
          <a:p>
            <a:fld id="{33138721-D36B-B44E-8FE6-B7DD7268FB45}" type="datetime1">
              <a:rPr lang="en-US" smtClean="0">
                <a:solidFill>
                  <a:prstClr val="white"/>
                </a:solidFill>
              </a:rPr>
              <a:pPr/>
              <a:t>2/27/2017</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B841EAB4-D493-8142-893E-34E8B1A4CCE2}" type="slidenum">
              <a:rPr lang="en-US" smtClean="0">
                <a:solidFill>
                  <a:prstClr val="white"/>
                </a:solidFill>
              </a:rPr>
              <a:pPr/>
              <a:t>11</a:t>
            </a:fld>
            <a:endParaRPr lang="en-US" dirty="0">
              <a:solidFill>
                <a:prstClr val="white"/>
              </a:solidFill>
            </a:endParaRPr>
          </a:p>
        </p:txBody>
      </p:sp>
    </p:spTree>
    <p:extLst>
      <p:ext uri="{BB962C8B-B14F-4D97-AF65-F5344CB8AC3E}">
        <p14:creationId xmlns:p14="http://schemas.microsoft.com/office/powerpoint/2010/main" val="2718956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2914"/>
          </a:xfrm>
        </p:spPr>
        <p:txBody>
          <a:bodyPr>
            <a:normAutofit fontScale="90000"/>
          </a:bodyPr>
          <a:lstStyle/>
          <a:p>
            <a:r>
              <a:rPr lang="en-US" dirty="0" smtClean="0"/>
              <a:t>Heightened Scrutiny Evidence Self-Report </a:t>
            </a:r>
            <a:endParaRPr lang="en-US" dirty="0"/>
          </a:p>
        </p:txBody>
      </p:sp>
      <p:sp>
        <p:nvSpPr>
          <p:cNvPr id="3" name="Content Placeholder 2"/>
          <p:cNvSpPr>
            <a:spLocks noGrp="1"/>
          </p:cNvSpPr>
          <p:nvPr>
            <p:ph idx="1"/>
          </p:nvPr>
        </p:nvSpPr>
        <p:spPr>
          <a:xfrm>
            <a:off x="457200" y="2101516"/>
            <a:ext cx="8229600" cy="4443663"/>
          </a:xfrm>
        </p:spPr>
        <p:txBody>
          <a:bodyPr>
            <a:normAutofit fontScale="92500"/>
          </a:bodyPr>
          <a:lstStyle/>
          <a:p>
            <a:r>
              <a:rPr lang="en-US" dirty="0" smtClean="0"/>
              <a:t>Evidence Self-Report is completed for all sites subject to Heightened Scrutiny including those identified by DQI.  </a:t>
            </a:r>
          </a:p>
          <a:p>
            <a:r>
              <a:rPr lang="en-US" dirty="0" smtClean="0"/>
              <a:t>Questionnaire mostly </a:t>
            </a:r>
            <a:r>
              <a:rPr lang="en-US" b="1" dirty="0" smtClean="0">
                <a:solidFill>
                  <a:srgbClr val="7030A0"/>
                </a:solidFill>
              </a:rPr>
              <a:t>fill in the blanks</a:t>
            </a:r>
            <a:r>
              <a:rPr lang="en-US" dirty="0" smtClean="0"/>
              <a:t>—Yes/No;  work plan action items provided for check off, as well as “other” category</a:t>
            </a:r>
          </a:p>
          <a:p>
            <a:r>
              <a:rPr lang="en-US" dirty="0"/>
              <a:t>We are asking for </a:t>
            </a:r>
            <a:r>
              <a:rPr lang="en-US" b="1" dirty="0">
                <a:solidFill>
                  <a:srgbClr val="7030A0"/>
                </a:solidFill>
              </a:rPr>
              <a:t>site maps </a:t>
            </a:r>
            <a:r>
              <a:rPr lang="en-US" dirty="0"/>
              <a:t>through </a:t>
            </a:r>
            <a:r>
              <a:rPr lang="en-US" dirty="0" smtClean="0"/>
              <a:t>Google</a:t>
            </a:r>
            <a:r>
              <a:rPr lang="en-US" dirty="0"/>
              <a:t>, </a:t>
            </a:r>
            <a:r>
              <a:rPr lang="en-US" b="1" dirty="0">
                <a:solidFill>
                  <a:srgbClr val="7030A0"/>
                </a:solidFill>
              </a:rPr>
              <a:t>pictures</a:t>
            </a:r>
            <a:r>
              <a:rPr lang="en-US" dirty="0"/>
              <a:t>, and a </a:t>
            </a:r>
            <a:r>
              <a:rPr lang="en-US" b="1" dirty="0">
                <a:solidFill>
                  <a:srgbClr val="7030A0"/>
                </a:solidFill>
              </a:rPr>
              <a:t>Work Plan </a:t>
            </a:r>
            <a:r>
              <a:rPr lang="en-US" dirty="0"/>
              <a:t>for action items that are not yet in place for full compliance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12</a:t>
            </a:fld>
            <a:endParaRPr lang="en-US"/>
          </a:p>
        </p:txBody>
      </p:sp>
    </p:spTree>
    <p:extLst>
      <p:ext uri="{BB962C8B-B14F-4D97-AF65-F5344CB8AC3E}">
        <p14:creationId xmlns:p14="http://schemas.microsoft.com/office/powerpoint/2010/main" val="31297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7091" y="786062"/>
            <a:ext cx="8866909" cy="1058779"/>
          </a:xfrm>
        </p:spPr>
        <p:txBody>
          <a:bodyPr>
            <a:noAutofit/>
          </a:bodyPr>
          <a:lstStyle/>
          <a:p>
            <a:r>
              <a:rPr lang="en-US" sz="4000" dirty="0" smtClean="0"/>
              <a:t>Example of Evidence </a:t>
            </a:r>
            <a:br>
              <a:rPr lang="en-US" sz="4000" dirty="0" smtClean="0"/>
            </a:br>
            <a:r>
              <a:rPr lang="en-US" sz="4000" dirty="0" smtClean="0"/>
              <a:t>Self-Report Question </a:t>
            </a:r>
            <a:endParaRPr lang="en-US" sz="4000" dirty="0"/>
          </a:p>
        </p:txBody>
      </p:sp>
      <p:sp>
        <p:nvSpPr>
          <p:cNvPr id="3" name="Content Placeholder 2"/>
          <p:cNvSpPr>
            <a:spLocks noGrp="1"/>
          </p:cNvSpPr>
          <p:nvPr>
            <p:ph sz="half" idx="1"/>
          </p:nvPr>
        </p:nvSpPr>
        <p:spPr>
          <a:xfrm>
            <a:off x="436417" y="2326105"/>
            <a:ext cx="7994072" cy="3690812"/>
          </a:xfrm>
        </p:spPr>
        <p:txBody>
          <a:bodyPr>
            <a:normAutofit fontScale="40000" lnSpcReduction="20000"/>
          </a:bodyPr>
          <a:lstStyle/>
          <a:p>
            <a:pPr marL="0" indent="0">
              <a:buNone/>
            </a:pPr>
            <a:r>
              <a:rPr lang="en-US" dirty="0"/>
              <a:t>1</a:t>
            </a:r>
            <a:r>
              <a:rPr lang="en-US" sz="7400" dirty="0"/>
              <a:t>) Peoples’ Habilitation Plans are developed and updated using a person centered planning process that reflects their dreams, interests, preferences, strengths, capacities, and informed choices; consequently their Plans drive activities and supports that are meaningful to each person.   </a:t>
            </a:r>
          </a:p>
          <a:p>
            <a:pPr>
              <a:buFont typeface="Wingdings" panose="05000000000000000000" pitchFamily="2" charset="2"/>
              <a:buChar char="q"/>
            </a:pPr>
            <a:r>
              <a:rPr lang="en-US" sz="7400" dirty="0"/>
              <a:t> 	Yes</a:t>
            </a:r>
          </a:p>
          <a:p>
            <a:pPr>
              <a:buFont typeface="Wingdings" panose="05000000000000000000" pitchFamily="2" charset="2"/>
              <a:buChar char="q"/>
            </a:pPr>
            <a:r>
              <a:rPr lang="en-US" sz="7400" dirty="0"/>
              <a:t> 	No</a:t>
            </a:r>
          </a:p>
          <a:p>
            <a:pPr marL="0" indent="0">
              <a:buNone/>
            </a:pPr>
            <a:endParaRPr lang="en-US" sz="7400" dirty="0"/>
          </a:p>
          <a:p>
            <a:pPr marL="0" indent="0">
              <a:buNone/>
            </a:pPr>
            <a:endParaRPr lang="en-US" sz="7400"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13</a:t>
            </a:fld>
            <a:endParaRPr lang="en-US"/>
          </a:p>
        </p:txBody>
      </p:sp>
    </p:spTree>
    <p:extLst>
      <p:ext uri="{BB962C8B-B14F-4D97-AF65-F5344CB8AC3E}">
        <p14:creationId xmlns:p14="http://schemas.microsoft.com/office/powerpoint/2010/main" val="720531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32509" y="347955"/>
            <a:ext cx="8229600" cy="1143000"/>
          </a:xfrm>
        </p:spPr>
        <p:txBody>
          <a:bodyPr>
            <a:normAutofit fontScale="90000"/>
          </a:bodyPr>
          <a:lstStyle/>
          <a:p>
            <a:r>
              <a:rPr lang="en-US" dirty="0" smtClean="0"/>
              <a:t>If No, Specify Work Plan Action:</a:t>
            </a:r>
            <a:endParaRPr lang="en-US" dirty="0"/>
          </a:p>
        </p:txBody>
      </p:sp>
      <p:sp>
        <p:nvSpPr>
          <p:cNvPr id="7" name="Content Placeholder 6"/>
          <p:cNvSpPr>
            <a:spLocks noGrp="1"/>
          </p:cNvSpPr>
          <p:nvPr>
            <p:ph idx="1"/>
          </p:nvPr>
        </p:nvSpPr>
        <p:spPr>
          <a:xfrm>
            <a:off x="457200" y="1738082"/>
            <a:ext cx="8229600" cy="4995227"/>
          </a:xfrm>
        </p:spPr>
        <p:txBody>
          <a:bodyPr>
            <a:normAutofit fontScale="47500" lnSpcReduction="20000"/>
          </a:bodyPr>
          <a:lstStyle/>
          <a:p>
            <a:pPr marL="0" indent="0">
              <a:buNone/>
            </a:pPr>
            <a:r>
              <a:rPr lang="en-US" dirty="0"/>
              <a:t>1b) Specify the work plan action items.</a:t>
            </a:r>
          </a:p>
          <a:p>
            <a:pPr marL="0" indent="0">
              <a:buNone/>
            </a:pPr>
            <a:r>
              <a:rPr lang="en-US" dirty="0"/>
              <a:t>Check all that apply and attach detailed Work Plan in Section F.</a:t>
            </a:r>
          </a:p>
          <a:p>
            <a:pPr marL="0" indent="0">
              <a:buNone/>
            </a:pPr>
            <a:endParaRPr lang="en-US" dirty="0"/>
          </a:p>
          <a:p>
            <a:pPr>
              <a:buFont typeface="Wingdings" panose="05000000000000000000" pitchFamily="2" charset="2"/>
              <a:buChar char="q"/>
            </a:pPr>
            <a:r>
              <a:rPr lang="en-US" dirty="0"/>
              <a:t> </a:t>
            </a:r>
            <a:r>
              <a:rPr lang="en-US" dirty="0" smtClean="0"/>
              <a:t>Review </a:t>
            </a:r>
            <a:r>
              <a:rPr lang="en-US" dirty="0"/>
              <a:t>and revise service/habilitation plans using a person centered methodology </a:t>
            </a:r>
            <a:r>
              <a:rPr lang="en-US" dirty="0" smtClean="0"/>
              <a:t>	(</a:t>
            </a:r>
            <a:r>
              <a:rPr lang="en-US" dirty="0"/>
              <a:t>include description information in Section F)</a:t>
            </a:r>
          </a:p>
          <a:p>
            <a:pPr>
              <a:buFont typeface="Wingdings" panose="05000000000000000000" pitchFamily="2" charset="2"/>
              <a:buChar char="q"/>
            </a:pPr>
            <a:r>
              <a:rPr lang="en-US" dirty="0"/>
              <a:t> 	Train setting staff on person centered planning rights and honoring choices</a:t>
            </a:r>
          </a:p>
          <a:p>
            <a:pPr>
              <a:buFont typeface="Wingdings" panose="05000000000000000000" pitchFamily="2" charset="2"/>
              <a:buChar char="q"/>
            </a:pPr>
            <a:r>
              <a:rPr lang="en-US" dirty="0"/>
              <a:t> 	Train staff responsible for the writing and coordination of service/habilitation plans</a:t>
            </a:r>
          </a:p>
          <a:p>
            <a:pPr>
              <a:buFont typeface="Wingdings" panose="05000000000000000000" pitchFamily="2" charset="2"/>
              <a:buChar char="q"/>
            </a:pPr>
            <a:r>
              <a:rPr lang="en-US" dirty="0"/>
              <a:t> 	Train individuals supported on their rights and how to make informed choices</a:t>
            </a:r>
          </a:p>
          <a:p>
            <a:pPr>
              <a:buFont typeface="Wingdings" panose="05000000000000000000" pitchFamily="2" charset="2"/>
              <a:buChar char="q"/>
            </a:pPr>
            <a:r>
              <a:rPr lang="en-US" dirty="0"/>
              <a:t> 	Reorganize and/or reallocate staffing and or increase resources to ensure sufficient </a:t>
            </a:r>
            <a:r>
              <a:rPr lang="en-US" dirty="0" smtClean="0"/>
              <a:t>	staffing </a:t>
            </a:r>
            <a:r>
              <a:rPr lang="en-US" dirty="0"/>
              <a:t>to address people's preferences</a:t>
            </a:r>
          </a:p>
          <a:p>
            <a:pPr>
              <a:buFont typeface="Wingdings" panose="05000000000000000000" pitchFamily="2" charset="2"/>
              <a:buChar char="q"/>
            </a:pPr>
            <a:r>
              <a:rPr lang="en-US" dirty="0"/>
              <a:t> 	Increase access to activities and options that are of interest to people supported</a:t>
            </a:r>
          </a:p>
          <a:p>
            <a:pPr>
              <a:buFont typeface="Wingdings" panose="05000000000000000000" pitchFamily="2" charset="2"/>
              <a:buChar char="q"/>
            </a:pPr>
            <a:r>
              <a:rPr lang="en-US" dirty="0" smtClean="0"/>
              <a:t>	 Reorganize </a:t>
            </a:r>
            <a:r>
              <a:rPr lang="en-US" dirty="0"/>
              <a:t>and/or reallocate transportation resources to ensure sufficient transportation </a:t>
            </a:r>
            <a:r>
              <a:rPr lang="en-US" dirty="0" smtClean="0"/>
              <a:t>	needs </a:t>
            </a:r>
            <a:r>
              <a:rPr lang="en-US" dirty="0"/>
              <a:t>are met</a:t>
            </a:r>
          </a:p>
          <a:p>
            <a:pPr>
              <a:buFont typeface="Wingdings" panose="05000000000000000000" pitchFamily="2" charset="2"/>
              <a:buChar char="q"/>
            </a:pPr>
            <a:r>
              <a:rPr lang="en-US" dirty="0"/>
              <a:t> 	Modification to physical environment</a:t>
            </a:r>
          </a:p>
          <a:p>
            <a:pPr>
              <a:buFont typeface="Wingdings" panose="05000000000000000000" pitchFamily="2" charset="2"/>
              <a:buChar char="q"/>
            </a:pPr>
            <a:r>
              <a:rPr lang="en-US" dirty="0"/>
              <a:t> 	Increase in access to/options for technology (i.e. installation of another phone line, </a:t>
            </a:r>
            <a:r>
              <a:rPr lang="en-US" dirty="0" smtClean="0"/>
              <a:t>	purchase </a:t>
            </a:r>
            <a:r>
              <a:rPr lang="en-US" dirty="0"/>
              <a:t>of a computer/cell phone, access to the internet)</a:t>
            </a:r>
          </a:p>
          <a:p>
            <a:pPr>
              <a:buFont typeface="Wingdings" panose="05000000000000000000" pitchFamily="2" charset="2"/>
              <a:buChar char="q"/>
            </a:pPr>
            <a:r>
              <a:rPr lang="en-US" dirty="0"/>
              <a:t> 	Develop and implement strategies to engage natural resources for people supported in </a:t>
            </a:r>
            <a:r>
              <a:rPr lang="en-US" dirty="0" smtClean="0"/>
              <a:t>	the </a:t>
            </a:r>
            <a:r>
              <a:rPr lang="en-US" dirty="0"/>
              <a:t>setting</a:t>
            </a:r>
          </a:p>
          <a:p>
            <a:pPr>
              <a:buFont typeface="Wingdings" panose="05000000000000000000" pitchFamily="2" charset="2"/>
              <a:buChar char="q"/>
            </a:pPr>
            <a:r>
              <a:rPr lang="en-US" dirty="0"/>
              <a:t> 	Develop and implement strategies to engage the community for community inclusion </a:t>
            </a:r>
            <a:r>
              <a:rPr lang="en-US" dirty="0" smtClean="0"/>
              <a:t>	options </a:t>
            </a:r>
            <a:r>
              <a:rPr lang="en-US" dirty="0"/>
              <a:t>for people supported</a:t>
            </a:r>
          </a:p>
          <a:p>
            <a:pPr>
              <a:buFont typeface="Wingdings" panose="05000000000000000000" pitchFamily="2" charset="2"/>
              <a:buChar char="q"/>
            </a:pPr>
            <a:r>
              <a:rPr lang="en-US" dirty="0"/>
              <a:t> 	Update/Revise policies and procedures applicable to the setting</a:t>
            </a:r>
          </a:p>
          <a:p>
            <a:pPr>
              <a:buFont typeface="Wingdings" panose="05000000000000000000" pitchFamily="2" charset="2"/>
              <a:buChar char="q"/>
            </a:pPr>
            <a:r>
              <a:rPr lang="en-US" dirty="0"/>
              <a:t> 	Other, please specify... ______________________</a:t>
            </a:r>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841EAB4-D493-8142-893E-34E8B1A4CCE2}" type="slidenum">
              <a:rPr lang="en-US" smtClean="0"/>
              <a:pPr/>
              <a:t>14</a:t>
            </a:fld>
            <a:endParaRPr lang="en-US"/>
          </a:p>
        </p:txBody>
      </p:sp>
    </p:spTree>
    <p:extLst>
      <p:ext uri="{BB962C8B-B14F-4D97-AF65-F5344CB8AC3E}">
        <p14:creationId xmlns:p14="http://schemas.microsoft.com/office/powerpoint/2010/main" val="2075666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347955"/>
            <a:ext cx="8865704" cy="1143000"/>
          </a:xfrm>
        </p:spPr>
        <p:txBody>
          <a:bodyPr>
            <a:normAutofit fontScale="90000"/>
          </a:bodyPr>
          <a:lstStyle/>
          <a:p>
            <a:r>
              <a:rPr lang="en-US" dirty="0" smtClean="0"/>
              <a:t>Revised OPWDD Heightened Scrutiny Process Timeline </a:t>
            </a:r>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64847226"/>
              </p:ext>
            </p:extLst>
          </p:nvPr>
        </p:nvGraphicFramePr>
        <p:xfrm>
          <a:off x="457200" y="1830388"/>
          <a:ext cx="8229600" cy="4295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5288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OPWDD Heightened Scrutiny Process Timeline </a:t>
            </a:r>
            <a:r>
              <a:rPr lang="en-US" dirty="0" smtClean="0"/>
              <a:t>(Cont.)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4615388"/>
              </p:ext>
            </p:extLst>
          </p:nvPr>
        </p:nvGraphicFramePr>
        <p:xfrm>
          <a:off x="457200" y="1830388"/>
          <a:ext cx="8229600" cy="4295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841EAB4-D493-8142-893E-34E8B1A4CCE2}" type="slidenum">
              <a:rPr lang="en-US" smtClean="0"/>
              <a:pPr/>
              <a:t>16</a:t>
            </a:fld>
            <a:endParaRPr lang="en-US"/>
          </a:p>
        </p:txBody>
      </p:sp>
    </p:spTree>
    <p:extLst>
      <p:ext uri="{BB962C8B-B14F-4D97-AF65-F5344CB8AC3E}">
        <p14:creationId xmlns:p14="http://schemas.microsoft.com/office/powerpoint/2010/main" val="3359666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61831438"/>
              </p:ext>
            </p:extLst>
          </p:nvPr>
        </p:nvGraphicFramePr>
        <p:xfrm>
          <a:off x="457200" y="1830388"/>
          <a:ext cx="8229600" cy="4295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841EAB4-D493-8142-893E-34E8B1A4CCE2}" type="slidenum">
              <a:rPr lang="en-US" smtClean="0"/>
              <a:pPr/>
              <a:t>17</a:t>
            </a:fld>
            <a:endParaRPr lang="en-US"/>
          </a:p>
        </p:txBody>
      </p:sp>
      <p:sp>
        <p:nvSpPr>
          <p:cNvPr id="6" name="Title 1"/>
          <p:cNvSpPr>
            <a:spLocks noGrp="1"/>
          </p:cNvSpPr>
          <p:nvPr>
            <p:ph type="title"/>
          </p:nvPr>
        </p:nvSpPr>
        <p:spPr/>
        <p:txBody>
          <a:bodyPr>
            <a:normAutofit fontScale="90000"/>
          </a:bodyPr>
          <a:lstStyle/>
          <a:p>
            <a:r>
              <a:rPr lang="en-US" dirty="0"/>
              <a:t>OPWDD Heightened Scrutiny Process Timeline </a:t>
            </a:r>
            <a:r>
              <a:rPr lang="en-US" dirty="0" smtClean="0"/>
              <a:t>(Cont.)</a:t>
            </a:r>
            <a:endParaRPr lang="en-US" dirty="0"/>
          </a:p>
        </p:txBody>
      </p:sp>
      <p:sp>
        <p:nvSpPr>
          <p:cNvPr id="8" name="TextBox 7"/>
          <p:cNvSpPr txBox="1"/>
          <p:nvPr/>
        </p:nvSpPr>
        <p:spPr>
          <a:xfrm>
            <a:off x="1343891" y="6356351"/>
            <a:ext cx="4970591" cy="369332"/>
          </a:xfrm>
          <a:prstGeom prst="rect">
            <a:avLst/>
          </a:prstGeom>
          <a:noFill/>
        </p:spPr>
        <p:txBody>
          <a:bodyPr wrap="none" rtlCol="0">
            <a:spAutoFit/>
          </a:bodyPr>
          <a:lstStyle/>
          <a:p>
            <a:r>
              <a:rPr lang="en-US" dirty="0" smtClean="0"/>
              <a:t>MARCH 17, 2019 Full Compliance Required by CMS</a:t>
            </a:r>
            <a:endParaRPr lang="en-US" dirty="0"/>
          </a:p>
        </p:txBody>
      </p:sp>
    </p:spTree>
    <p:extLst>
      <p:ext uri="{BB962C8B-B14F-4D97-AF65-F5344CB8AC3E}">
        <p14:creationId xmlns:p14="http://schemas.microsoft.com/office/powerpoint/2010/main" val="751893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30619" cy="702297"/>
          </a:xfrm>
        </p:spPr>
        <p:txBody>
          <a:bodyPr>
            <a:normAutofit/>
          </a:bodyPr>
          <a:lstStyle/>
          <a:p>
            <a:r>
              <a:rPr lang="en-US" sz="3200" dirty="0" smtClean="0"/>
              <a:t>Dates and Times for Training</a:t>
            </a:r>
            <a:endParaRPr lang="en-US" sz="3200" dirty="0"/>
          </a:p>
        </p:txBody>
      </p:sp>
      <p:sp>
        <p:nvSpPr>
          <p:cNvPr id="4" name="Date Placeholder 3"/>
          <p:cNvSpPr>
            <a:spLocks noGrp="1"/>
          </p:cNvSpPr>
          <p:nvPr>
            <p:ph type="dt" sz="half" idx="10"/>
          </p:nvPr>
        </p:nvSpPr>
        <p:spPr/>
        <p:txBody>
          <a:bodyPr/>
          <a:lstStyle/>
          <a:p>
            <a:fld id="{33138721-D36B-B44E-8FE6-B7DD7268FB45}" type="datetime1">
              <a:rPr lang="en-US" smtClean="0"/>
              <a:pPr/>
              <a:t>2/27/2017</a:t>
            </a:fld>
            <a:endParaRPr lang="en-US"/>
          </a:p>
        </p:txBody>
      </p:sp>
      <p:sp>
        <p:nvSpPr>
          <p:cNvPr id="5" name="Slide Number Placeholder 4"/>
          <p:cNvSpPr>
            <a:spLocks noGrp="1"/>
          </p:cNvSpPr>
          <p:nvPr>
            <p:ph type="sldNum" sz="quarter" idx="12"/>
          </p:nvPr>
        </p:nvSpPr>
        <p:spPr/>
        <p:txBody>
          <a:bodyPr/>
          <a:lstStyle/>
          <a:p>
            <a:fld id="{B841EAB4-D493-8142-893E-34E8B1A4CCE2}" type="slidenum">
              <a:rPr lang="en-US" smtClean="0"/>
              <a:pPr/>
              <a:t>18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12848605"/>
              </p:ext>
            </p:extLst>
          </p:nvPr>
        </p:nvGraphicFramePr>
        <p:xfrm>
          <a:off x="329938" y="1313364"/>
          <a:ext cx="8385142" cy="4016108"/>
        </p:xfrm>
        <a:graphic>
          <a:graphicData uri="http://schemas.openxmlformats.org/drawingml/2006/table">
            <a:tbl>
              <a:tblPr firstRow="1" firstCol="1" bandRow="1">
                <a:tableStyleId>{5C22544A-7EE6-4342-B048-85BDC9FD1C3A}</a:tableStyleId>
              </a:tblPr>
              <a:tblGrid>
                <a:gridCol w="1988130"/>
                <a:gridCol w="2187944"/>
                <a:gridCol w="4209068"/>
              </a:tblGrid>
              <a:tr h="822960">
                <a:tc>
                  <a:txBody>
                    <a:bodyPr/>
                    <a:lstStyle/>
                    <a:p>
                      <a:pPr marL="0" marR="0" indent="0" algn="ctr">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Date of Webinar :</a:t>
                      </a:r>
                    </a:p>
                    <a:p>
                      <a:pPr marL="0" marR="0" indent="0" algn="ctr">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Overview of HCBS and HS Questionnaire</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Time</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Link to Registration</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865">
                <a:tc>
                  <a:txBody>
                    <a:bodyPr/>
                    <a:lstStyle/>
                    <a:p>
                      <a:pPr marL="0" marR="0" indent="0" algn="ctr">
                        <a:lnSpc>
                          <a:spcPct val="107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Monday, March 27</a:t>
                      </a:r>
                      <a:r>
                        <a:rPr lang="en-US" sz="1400" b="0" baseline="30000" dirty="0">
                          <a:solidFill>
                            <a:schemeClr val="tx1"/>
                          </a:solidFill>
                          <a:effectLst/>
                          <a:latin typeface="Arial" panose="020B0604020202020204" pitchFamily="34" charset="0"/>
                          <a:cs typeface="Arial" panose="020B0604020202020204" pitchFamily="34" charset="0"/>
                        </a:rPr>
                        <a:t>th</a:t>
                      </a:r>
                      <a:r>
                        <a:rPr lang="en-US" sz="1400" b="0" dirty="0">
                          <a:solidFill>
                            <a:schemeClr val="tx1"/>
                          </a:solidFill>
                          <a:effectLst/>
                          <a:latin typeface="Arial" panose="020B0604020202020204" pitchFamily="34" charset="0"/>
                          <a:cs typeface="Arial" panose="020B0604020202020204" pitchFamily="34" charset="0"/>
                        </a:rPr>
                        <a:t>, 2017</a:t>
                      </a:r>
                      <a:endParaRPr lang="en-US"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0D8E8"/>
                    </a:solidFill>
                  </a:tcPr>
                </a:tc>
                <a:tc>
                  <a:txBody>
                    <a:bodyPr/>
                    <a:lstStyle/>
                    <a:p>
                      <a:pPr marL="0" marR="0" indent="0" algn="ctr">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9:30 am – 11:30 am</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indent="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Event address to </a:t>
                      </a:r>
                      <a:r>
                        <a:rPr lang="en-US" sz="1600" b="0" dirty="0" smtClean="0">
                          <a:effectLst/>
                          <a:latin typeface="Arial" panose="020B0604020202020204" pitchFamily="34" charset="0"/>
                          <a:cs typeface="Arial" panose="020B0604020202020204" pitchFamily="34" charset="0"/>
                        </a:rPr>
                        <a:t>register:</a:t>
                      </a:r>
                    </a:p>
                    <a:p>
                      <a:pPr marL="0" marR="0" indent="0">
                        <a:lnSpc>
                          <a:spcPct val="107000"/>
                        </a:lnSpc>
                        <a:spcBef>
                          <a:spcPts val="0"/>
                        </a:spcBef>
                        <a:spcAft>
                          <a:spcPts val="0"/>
                        </a:spcAft>
                      </a:pPr>
                      <a:r>
                        <a:rPr lang="en-US" sz="1200" b="0" u="sng" dirty="0" smtClean="0">
                          <a:effectLst/>
                          <a:latin typeface="Arial" panose="020B0604020202020204" pitchFamily="34" charset="0"/>
                          <a:cs typeface="Arial" panose="020B0604020202020204" pitchFamily="34" charset="0"/>
                          <a:hlinkClick r:id="rId2"/>
                        </a:rPr>
                        <a:t>https</a:t>
                      </a:r>
                      <a:r>
                        <a:rPr lang="en-US" sz="1200" b="0" u="sng" dirty="0">
                          <a:effectLst/>
                          <a:latin typeface="Arial" panose="020B0604020202020204" pitchFamily="34" charset="0"/>
                          <a:cs typeface="Arial" panose="020B0604020202020204" pitchFamily="34" charset="0"/>
                          <a:hlinkClick r:id="rId2"/>
                        </a:rPr>
                        <a:t>://meetny.webex.com/meetny/onstage/g.php?MTID=ec83a6ee091a26d2934a20d810971b81f</a:t>
                      </a:r>
                      <a:endParaRPr lang="en-US" sz="1200" b="0" dirty="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648865">
                <a:tc>
                  <a:txBody>
                    <a:bodyPr/>
                    <a:lstStyle/>
                    <a:p>
                      <a:pPr marL="0" marR="0" indent="0" algn="ctr">
                        <a:lnSpc>
                          <a:spcPct val="107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Thursday, March 30</a:t>
                      </a:r>
                      <a:r>
                        <a:rPr lang="en-US" sz="1400" b="0" baseline="30000" dirty="0">
                          <a:solidFill>
                            <a:schemeClr val="tx1"/>
                          </a:solidFill>
                          <a:effectLst/>
                          <a:latin typeface="Arial" panose="020B0604020202020204" pitchFamily="34" charset="0"/>
                          <a:cs typeface="Arial" panose="020B0604020202020204" pitchFamily="34" charset="0"/>
                        </a:rPr>
                        <a:t>th</a:t>
                      </a:r>
                      <a:r>
                        <a:rPr lang="en-US" sz="1400" b="0" dirty="0">
                          <a:solidFill>
                            <a:schemeClr val="tx1"/>
                          </a:solidFill>
                          <a:effectLst/>
                          <a:latin typeface="Arial" panose="020B0604020202020204" pitchFamily="34" charset="0"/>
                          <a:cs typeface="Arial" panose="020B0604020202020204" pitchFamily="34" charset="0"/>
                        </a:rPr>
                        <a:t>, 2017</a:t>
                      </a:r>
                      <a:endParaRPr lang="en-US"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indent="0" algn="ctr">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1:00 pm – 3:00 pm</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Event address to </a:t>
                      </a:r>
                      <a:r>
                        <a:rPr lang="en-US" sz="1600" b="0" dirty="0" smtClean="0">
                          <a:effectLst/>
                          <a:latin typeface="Arial" panose="020B0604020202020204" pitchFamily="34" charset="0"/>
                          <a:cs typeface="Arial" panose="020B0604020202020204" pitchFamily="34" charset="0"/>
                        </a:rPr>
                        <a:t>register:</a:t>
                      </a:r>
                    </a:p>
                    <a:p>
                      <a:pPr marL="0" marR="0" indent="0">
                        <a:lnSpc>
                          <a:spcPct val="107000"/>
                        </a:lnSpc>
                        <a:spcBef>
                          <a:spcPts val="0"/>
                        </a:spcBef>
                        <a:spcAft>
                          <a:spcPts val="0"/>
                        </a:spcAft>
                      </a:pPr>
                      <a:r>
                        <a:rPr lang="en-US" sz="1200" b="0" u="sng" dirty="0" smtClean="0">
                          <a:effectLst/>
                          <a:latin typeface="Arial" panose="020B0604020202020204" pitchFamily="34" charset="0"/>
                          <a:cs typeface="Arial" panose="020B0604020202020204" pitchFamily="34" charset="0"/>
                          <a:hlinkClick r:id="rId3"/>
                        </a:rPr>
                        <a:t>https</a:t>
                      </a:r>
                      <a:r>
                        <a:rPr lang="en-US" sz="1200" b="0" u="sng" dirty="0">
                          <a:effectLst/>
                          <a:latin typeface="Arial" panose="020B0604020202020204" pitchFamily="34" charset="0"/>
                          <a:cs typeface="Arial" panose="020B0604020202020204" pitchFamily="34" charset="0"/>
                          <a:hlinkClick r:id="rId3"/>
                        </a:rPr>
                        <a:t>://</a:t>
                      </a:r>
                      <a:r>
                        <a:rPr lang="en-US" sz="1200" b="0" u="sng" dirty="0" smtClean="0">
                          <a:effectLst/>
                          <a:latin typeface="Arial" panose="020B0604020202020204" pitchFamily="34" charset="0"/>
                          <a:cs typeface="Arial" panose="020B0604020202020204" pitchFamily="34" charset="0"/>
                          <a:hlinkClick r:id="rId3"/>
                        </a:rPr>
                        <a:t>meetny.webex.com/meetny/onstage/g.php?MTID=eb78b4732b0f682f828df8779f8cfdd80</a:t>
                      </a:r>
                      <a:endParaRPr lang="en-US" sz="1200" b="0" dirty="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40">
                <a:tc>
                  <a:txBody>
                    <a:bodyPr/>
                    <a:lstStyle/>
                    <a:p>
                      <a:pPr marL="0" marR="0" indent="0" algn="ctr">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Date of Webinar:</a:t>
                      </a:r>
                    </a:p>
                    <a:p>
                      <a:pPr marL="0" marR="0" indent="0" algn="ctr">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Q and A HS process</a:t>
                      </a:r>
                      <a:endParaRPr lang="en-US" sz="1400" b="0" dirty="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07000"/>
                        </a:lnSpc>
                        <a:spcBef>
                          <a:spcPts val="0"/>
                        </a:spcBef>
                        <a:spcAft>
                          <a:spcPts val="0"/>
                        </a:spcAft>
                      </a:pPr>
                      <a:r>
                        <a:rPr lang="en-US" sz="1600" b="0" dirty="0">
                          <a:solidFill>
                            <a:schemeClr val="bg1"/>
                          </a:solidFill>
                          <a:effectLst/>
                          <a:latin typeface="Arial" panose="020B0604020202020204" pitchFamily="34" charset="0"/>
                          <a:cs typeface="Arial" panose="020B0604020202020204" pitchFamily="34" charset="0"/>
                        </a:rPr>
                        <a:t>Time</a:t>
                      </a:r>
                      <a:endParaRPr lang="en-US"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marL="0" marR="0" indent="0" algn="ctr">
                        <a:lnSpc>
                          <a:spcPct val="107000"/>
                        </a:lnSpc>
                        <a:spcBef>
                          <a:spcPts val="0"/>
                        </a:spcBef>
                        <a:spcAft>
                          <a:spcPts val="0"/>
                        </a:spcAft>
                      </a:pPr>
                      <a:r>
                        <a:rPr lang="en-US" sz="1600" b="0" dirty="0">
                          <a:solidFill>
                            <a:schemeClr val="bg1"/>
                          </a:solidFill>
                          <a:effectLst/>
                          <a:latin typeface="Arial" panose="020B0604020202020204" pitchFamily="34" charset="0"/>
                          <a:cs typeface="Arial" panose="020B0604020202020204" pitchFamily="34" charset="0"/>
                        </a:rPr>
                        <a:t>Link to Registration</a:t>
                      </a:r>
                      <a:endParaRPr lang="en-US"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r>
              <a:tr h="669918">
                <a:tc>
                  <a:txBody>
                    <a:bodyPr/>
                    <a:lstStyle/>
                    <a:p>
                      <a:pPr marL="0" marR="0" indent="0" algn="ctr">
                        <a:lnSpc>
                          <a:spcPct val="107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Monday,</a:t>
                      </a:r>
                    </a:p>
                    <a:p>
                      <a:pPr marL="0" marR="0" indent="0" algn="ctr">
                        <a:lnSpc>
                          <a:spcPct val="107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April 3</a:t>
                      </a:r>
                      <a:r>
                        <a:rPr lang="en-US" sz="1400" b="0" baseline="30000" dirty="0">
                          <a:solidFill>
                            <a:schemeClr val="tx1"/>
                          </a:solidFill>
                          <a:effectLst/>
                          <a:latin typeface="Arial" panose="020B0604020202020204" pitchFamily="34" charset="0"/>
                          <a:cs typeface="Arial" panose="020B0604020202020204" pitchFamily="34" charset="0"/>
                        </a:rPr>
                        <a:t>rd</a:t>
                      </a:r>
                      <a:r>
                        <a:rPr lang="en-US" sz="1400" b="0" dirty="0">
                          <a:solidFill>
                            <a:schemeClr val="tx1"/>
                          </a:solidFill>
                          <a:effectLst/>
                          <a:latin typeface="Arial" panose="020B0604020202020204" pitchFamily="34" charset="0"/>
                          <a:cs typeface="Arial" panose="020B0604020202020204" pitchFamily="34" charset="0"/>
                        </a:rPr>
                        <a:t>, 2017</a:t>
                      </a:r>
                      <a:endParaRPr lang="en-US"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0D8E8"/>
                    </a:solidFill>
                  </a:tcPr>
                </a:tc>
                <a:tc>
                  <a:txBody>
                    <a:bodyPr/>
                    <a:lstStyle/>
                    <a:p>
                      <a:pPr marL="0" marR="0" indent="0" algn="ctr">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1:30 pm – 2:30 </a:t>
                      </a:r>
                      <a:r>
                        <a:rPr lang="en-US" sz="1600" b="0" dirty="0" smtClean="0">
                          <a:effectLst/>
                          <a:latin typeface="Arial" panose="020B0604020202020204" pitchFamily="34" charset="0"/>
                          <a:cs typeface="Arial" panose="020B0604020202020204" pitchFamily="34" charset="0"/>
                        </a:rPr>
                        <a:t>pm</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0D8E8"/>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600" b="0" dirty="0">
                          <a:effectLst/>
                          <a:latin typeface="Arial" panose="020B0604020202020204" pitchFamily="34" charset="0"/>
                          <a:cs typeface="Arial" panose="020B0604020202020204" pitchFamily="34" charset="0"/>
                        </a:rPr>
                        <a:t>Event address to register: </a:t>
                      </a:r>
                      <a:r>
                        <a:rPr lang="en-US" sz="1200" b="0" u="sng" dirty="0" smtClean="0">
                          <a:effectLst/>
                          <a:latin typeface="Arial" panose="020B0604020202020204" pitchFamily="34" charset="0"/>
                          <a:cs typeface="Arial" panose="020B0604020202020204" pitchFamily="34" charset="0"/>
                          <a:hlinkClick r:id="rId4"/>
                        </a:rPr>
                        <a:t>https://meetny.webex.com/meetny/onstage/g.php?MTID=e265ab92b0bc75811c3937140c2b58aac</a:t>
                      </a:r>
                      <a:endParaRPr lang="en-US" sz="1200" b="0" dirty="0" smtClean="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0D8E8"/>
                    </a:solidFill>
                  </a:tcPr>
                </a:tc>
              </a:tr>
              <a:tr h="669918">
                <a:tc>
                  <a:txBody>
                    <a:bodyPr/>
                    <a:lstStyle/>
                    <a:p>
                      <a:pPr marL="0" marR="0" indent="0" algn="ctr">
                        <a:lnSpc>
                          <a:spcPct val="107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Wednesday, April 5</a:t>
                      </a:r>
                      <a:r>
                        <a:rPr lang="en-US" sz="1400" b="0" baseline="30000" dirty="0">
                          <a:solidFill>
                            <a:schemeClr val="tx1"/>
                          </a:solidFill>
                          <a:effectLst/>
                          <a:latin typeface="Arial" panose="020B0604020202020204" pitchFamily="34" charset="0"/>
                          <a:cs typeface="Arial" panose="020B0604020202020204" pitchFamily="34" charset="0"/>
                        </a:rPr>
                        <a:t>th</a:t>
                      </a:r>
                      <a:r>
                        <a:rPr lang="en-US" sz="1400" b="0" dirty="0">
                          <a:solidFill>
                            <a:schemeClr val="tx1"/>
                          </a:solidFill>
                          <a:effectLst/>
                          <a:latin typeface="Arial" panose="020B0604020202020204" pitchFamily="34" charset="0"/>
                          <a:cs typeface="Arial" panose="020B0604020202020204" pitchFamily="34" charset="0"/>
                        </a:rPr>
                        <a:t>, 2017</a:t>
                      </a:r>
                      <a:endParaRPr lang="en-US"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indent="0" algn="ctr">
                        <a:lnSpc>
                          <a:spcPct val="107000"/>
                        </a:lnSpc>
                        <a:spcBef>
                          <a:spcPts val="0"/>
                        </a:spcBef>
                        <a:spcAft>
                          <a:spcPts val="0"/>
                        </a:spcAft>
                      </a:pPr>
                      <a:r>
                        <a:rPr lang="en-US" sz="1600" b="0" dirty="0">
                          <a:effectLst/>
                          <a:latin typeface="Arial" panose="020B0604020202020204" pitchFamily="34" charset="0"/>
                          <a:cs typeface="Arial" panose="020B0604020202020204" pitchFamily="34" charset="0"/>
                        </a:rPr>
                        <a:t>2:30 pm – 3:30 </a:t>
                      </a:r>
                      <a:r>
                        <a:rPr lang="en-US" sz="1600" b="0" dirty="0" smtClean="0">
                          <a:effectLst/>
                          <a:latin typeface="Arial" panose="020B0604020202020204" pitchFamily="34" charset="0"/>
                          <a:cs typeface="Arial" panose="020B0604020202020204" pitchFamily="34" charset="0"/>
                        </a:rPr>
                        <a:t>pm</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600" b="0" dirty="0">
                          <a:effectLst/>
                          <a:latin typeface="Arial" panose="020B0604020202020204" pitchFamily="34" charset="0"/>
                          <a:cs typeface="Arial" panose="020B0604020202020204" pitchFamily="34" charset="0"/>
                        </a:rPr>
                        <a:t>Event address to register: </a:t>
                      </a:r>
                      <a:r>
                        <a:rPr lang="en-US" sz="1200" b="0" u="sng" dirty="0" smtClean="0">
                          <a:effectLst/>
                          <a:latin typeface="Arial" panose="020B0604020202020204" pitchFamily="34" charset="0"/>
                          <a:cs typeface="Arial" panose="020B0604020202020204" pitchFamily="34" charset="0"/>
                          <a:hlinkClick r:id="rId5"/>
                        </a:rPr>
                        <a:t>https://meetny.webex.com/meetny/onstage/g.php?MTID=e507ce044c0d78e8319a7a0788dbc0c9d</a:t>
                      </a:r>
                      <a:endParaRPr lang="en-US" sz="1200" b="0" dirty="0" smtClean="0">
                        <a:effectLst/>
                        <a:latin typeface="Arial" panose="020B0604020202020204" pitchFamily="34" charset="0"/>
                        <a:ea typeface="Calibri" panose="020F0502020204030204" pitchFamily="34" charset="0"/>
                        <a:cs typeface="Arial" panose="020B0604020202020204" pitchFamily="34" charset="0"/>
                      </a:endParaRPr>
                    </a:p>
                  </a:txBody>
                  <a:tcPr marL="25264" marR="25264" marT="0" marB="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bl>
          </a:graphicData>
        </a:graphic>
      </p:graphicFrame>
      <p:sp>
        <p:nvSpPr>
          <p:cNvPr id="3" name="TextBox 2"/>
          <p:cNvSpPr txBox="1"/>
          <p:nvPr/>
        </p:nvSpPr>
        <p:spPr>
          <a:xfrm>
            <a:off x="457200" y="5832764"/>
            <a:ext cx="8130619" cy="369332"/>
          </a:xfrm>
          <a:prstGeom prst="rect">
            <a:avLst/>
          </a:prstGeom>
          <a:noFill/>
        </p:spPr>
        <p:txBody>
          <a:bodyPr wrap="square" rtlCol="0">
            <a:spAutoFit/>
          </a:bodyPr>
          <a:lstStyle/>
          <a:p>
            <a:r>
              <a:rPr lang="en-US" dirty="0" smtClean="0"/>
              <a:t>Note:  Additional Sessions will be scheduled if needed </a:t>
            </a:r>
            <a:endParaRPr lang="en-US" dirty="0"/>
          </a:p>
        </p:txBody>
      </p:sp>
    </p:spTree>
    <p:extLst>
      <p:ext uri="{BB962C8B-B14F-4D97-AF65-F5344CB8AC3E}">
        <p14:creationId xmlns:p14="http://schemas.microsoft.com/office/powerpoint/2010/main" val="784912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841EAB4-D493-8142-893E-34E8B1A4CCE2}" type="slidenum">
              <a:rPr lang="en-US" smtClean="0"/>
              <a:pPr/>
              <a:t>19</a:t>
            </a:fld>
            <a:endParaRPr lang="en-US"/>
          </a:p>
        </p:txBody>
      </p:sp>
      <p:pic>
        <p:nvPicPr>
          <p:cNvPr id="5" name="Picture 4"/>
          <p:cNvPicPr>
            <a:picLocks noChangeAspect="1"/>
          </p:cNvPicPr>
          <p:nvPr/>
        </p:nvPicPr>
        <p:blipFill>
          <a:blip r:embed="rId2"/>
          <a:stretch>
            <a:fillRect/>
          </a:stretch>
        </p:blipFill>
        <p:spPr>
          <a:xfrm>
            <a:off x="-1524000" y="-1447800"/>
            <a:ext cx="12192000" cy="9753600"/>
          </a:xfrm>
          <a:prstGeom prst="rect">
            <a:avLst/>
          </a:prstGeom>
        </p:spPr>
      </p:pic>
      <p:sp>
        <p:nvSpPr>
          <p:cNvPr id="6" name="TextBox 5"/>
          <p:cNvSpPr txBox="1"/>
          <p:nvPr/>
        </p:nvSpPr>
        <p:spPr>
          <a:xfrm>
            <a:off x="6719455" y="347954"/>
            <a:ext cx="3352800" cy="1200329"/>
          </a:xfrm>
          <a:prstGeom prst="rect">
            <a:avLst/>
          </a:prstGeom>
          <a:noFill/>
        </p:spPr>
        <p:txBody>
          <a:bodyPr wrap="square" rtlCol="0">
            <a:spAutoFit/>
          </a:bodyPr>
          <a:lstStyle/>
          <a:p>
            <a:pPr algn="ctr"/>
            <a:r>
              <a:rPr lang="en-US" sz="3600" b="1" dirty="0" smtClean="0">
                <a:solidFill>
                  <a:srgbClr val="C00000"/>
                </a:solidFill>
              </a:rPr>
              <a:t>HCBS Settings Toolkit </a:t>
            </a:r>
            <a:endParaRPr lang="en-US" sz="3600" b="1" dirty="0">
              <a:solidFill>
                <a:srgbClr val="C00000"/>
              </a:solidFill>
            </a:endParaRPr>
          </a:p>
        </p:txBody>
      </p:sp>
      <p:cxnSp>
        <p:nvCxnSpPr>
          <p:cNvPr id="8" name="Straight Arrow Connector 7"/>
          <p:cNvCxnSpPr/>
          <p:nvPr/>
        </p:nvCxnSpPr>
        <p:spPr>
          <a:xfrm flipH="1">
            <a:off x="6123709" y="1548283"/>
            <a:ext cx="2438400" cy="281832"/>
          </a:xfrm>
          <a:prstGeom prst="straightConnector1">
            <a:avLst/>
          </a:prstGeom>
          <a:ln w="6985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1549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09" y="457200"/>
            <a:ext cx="8756073" cy="1143000"/>
          </a:xfrm>
        </p:spPr>
        <p:txBody>
          <a:bodyPr>
            <a:normAutofit fontScale="90000"/>
          </a:bodyPr>
          <a:lstStyle/>
          <a:p>
            <a:r>
              <a:rPr lang="en-US" dirty="0" smtClean="0"/>
              <a:t>NYS HCBS Settings Transition Plan Update   </a:t>
            </a:r>
            <a:endParaRPr lang="en-US" dirty="0"/>
          </a:p>
        </p:txBody>
      </p:sp>
      <p:sp>
        <p:nvSpPr>
          <p:cNvPr id="3" name="Content Placeholder 2"/>
          <p:cNvSpPr>
            <a:spLocks noGrp="1"/>
          </p:cNvSpPr>
          <p:nvPr>
            <p:ph idx="1"/>
          </p:nvPr>
        </p:nvSpPr>
        <p:spPr>
          <a:xfrm>
            <a:off x="457200" y="1968660"/>
            <a:ext cx="8229600" cy="4736940"/>
          </a:xfrm>
        </p:spPr>
        <p:txBody>
          <a:bodyPr>
            <a:normAutofit/>
          </a:bodyPr>
          <a:lstStyle/>
          <a:p>
            <a:r>
              <a:rPr lang="en-US" dirty="0" smtClean="0">
                <a:solidFill>
                  <a:schemeClr val="tx1">
                    <a:lumMod val="95000"/>
                    <a:lumOff val="5000"/>
                  </a:schemeClr>
                </a:solidFill>
              </a:rPr>
              <a:t>NYS submitted the Statewide Transition Plan Version 2 to CMS – January 2017</a:t>
            </a:r>
          </a:p>
          <a:p>
            <a:pPr marL="0" indent="0">
              <a:buNone/>
            </a:pPr>
            <a:r>
              <a:rPr lang="en-US" dirty="0" smtClean="0"/>
              <a:t>	Available on </a:t>
            </a:r>
            <a:r>
              <a:rPr lang="en-US" dirty="0"/>
              <a:t>NYS DOH’s </a:t>
            </a:r>
            <a:r>
              <a:rPr lang="en-US" dirty="0" smtClean="0"/>
              <a:t>website:   </a:t>
            </a:r>
            <a:endParaRPr lang="en-US" dirty="0"/>
          </a:p>
          <a:p>
            <a:pPr marL="0" indent="0">
              <a:buNone/>
            </a:pPr>
            <a:r>
              <a:rPr lang="en-US" dirty="0">
                <a:hlinkClick r:id="rId3"/>
              </a:rPr>
              <a:t>https://www.health.ny.gov/health_care/medicaid/redesign/home_community_based_settings.htm</a:t>
            </a:r>
            <a:r>
              <a:rPr lang="en-US" dirty="0"/>
              <a:t> </a:t>
            </a:r>
          </a:p>
          <a:p>
            <a:r>
              <a:rPr lang="en-US" dirty="0" smtClean="0">
                <a:solidFill>
                  <a:schemeClr val="tx1">
                    <a:lumMod val="95000"/>
                    <a:lumOff val="5000"/>
                  </a:schemeClr>
                </a:solidFill>
              </a:rPr>
              <a:t>To date CMS has approved 22 initial plans and only 1 final plan approval (Tennessee) </a:t>
            </a:r>
          </a:p>
        </p:txBody>
      </p:sp>
      <p:sp>
        <p:nvSpPr>
          <p:cNvPr id="4" name="Slide Number Placeholder 3"/>
          <p:cNvSpPr>
            <a:spLocks noGrp="1"/>
          </p:cNvSpPr>
          <p:nvPr>
            <p:ph type="sldNum" sz="quarter" idx="12"/>
          </p:nvPr>
        </p:nvSpPr>
        <p:spPr/>
        <p:txBody>
          <a:bodyPr/>
          <a:lstStyle/>
          <a:p>
            <a:fld id="{B841EAB4-D493-8142-893E-34E8B1A4CCE2}" type="slidenum">
              <a:rPr lang="en-US" smtClean="0"/>
              <a:pPr/>
              <a:t>2</a:t>
            </a:fld>
            <a:endParaRPr lang="en-US"/>
          </a:p>
        </p:txBody>
      </p:sp>
    </p:spTree>
    <p:extLst>
      <p:ext uri="{BB962C8B-B14F-4D97-AF65-F5344CB8AC3E}">
        <p14:creationId xmlns:p14="http://schemas.microsoft.com/office/powerpoint/2010/main" val="24646173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on HCBS Settings Heightened Scrutiny  </a:t>
            </a:r>
            <a:endParaRPr lang="en-US" dirty="0"/>
          </a:p>
        </p:txBody>
      </p:sp>
      <p:sp>
        <p:nvSpPr>
          <p:cNvPr id="3" name="Content Placeholder 2"/>
          <p:cNvSpPr>
            <a:spLocks noGrp="1"/>
          </p:cNvSpPr>
          <p:nvPr>
            <p:ph idx="1"/>
          </p:nvPr>
        </p:nvSpPr>
        <p:spPr/>
        <p:txBody>
          <a:bodyPr>
            <a:normAutofit/>
          </a:bodyPr>
          <a:lstStyle/>
          <a:p>
            <a:r>
              <a:rPr lang="en-US" dirty="0" smtClean="0">
                <a:hlinkClick r:id="rId2"/>
              </a:rPr>
              <a:t>Quality@opwdd.ny.gov</a:t>
            </a:r>
            <a:r>
              <a:rPr lang="en-US" dirty="0" smtClean="0"/>
              <a:t>  for DQI site review and heightened scrutiny designations and notifications </a:t>
            </a:r>
          </a:p>
          <a:p>
            <a:pPr marL="0" indent="0">
              <a:buNone/>
            </a:pPr>
            <a:endParaRPr lang="en-US" dirty="0"/>
          </a:p>
          <a:p>
            <a:r>
              <a:rPr lang="en-US" dirty="0" smtClean="0">
                <a:hlinkClick r:id="rId3"/>
              </a:rPr>
              <a:t>Heightened.scrutiny@opwdd.ny.gov</a:t>
            </a:r>
            <a:r>
              <a:rPr lang="en-US" dirty="0" smtClean="0"/>
              <a:t>  </a:t>
            </a:r>
          </a:p>
          <a:p>
            <a:pPr marL="0" indent="0">
              <a:buNone/>
            </a:pPr>
            <a:r>
              <a:rPr lang="en-US" dirty="0" smtClean="0"/>
              <a:t>518-486-9863 for Evidence Package questions </a:t>
            </a:r>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20</a:t>
            </a:fld>
            <a:endParaRPr lang="en-US" dirty="0"/>
          </a:p>
        </p:txBody>
      </p:sp>
    </p:spTree>
    <p:extLst>
      <p:ext uri="{BB962C8B-B14F-4D97-AF65-F5344CB8AC3E}">
        <p14:creationId xmlns:p14="http://schemas.microsoft.com/office/powerpoint/2010/main" val="28297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1" y="457200"/>
            <a:ext cx="8853054" cy="1143000"/>
          </a:xfrm>
        </p:spPr>
        <p:txBody>
          <a:bodyPr>
            <a:normAutofit/>
          </a:bodyPr>
          <a:lstStyle/>
          <a:p>
            <a:r>
              <a:rPr lang="en-US" dirty="0" smtClean="0"/>
              <a:t>OPWDD Transition Plan Updates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Family Care Assessment is in Process for State Operated Family Care Homes </a:t>
            </a:r>
          </a:p>
          <a:p>
            <a:endParaRPr lang="en-US" dirty="0"/>
          </a:p>
          <a:p>
            <a:r>
              <a:rPr lang="en-US" dirty="0" smtClean="0"/>
              <a:t>Informational Letter Distribution Spring 2017 for Voluntary Operated Family Care Homes: </a:t>
            </a:r>
          </a:p>
          <a:p>
            <a:pPr marL="0" indent="0">
              <a:buNone/>
            </a:pPr>
            <a:r>
              <a:rPr lang="en-US" dirty="0"/>
              <a:t>	</a:t>
            </a:r>
            <a:r>
              <a:rPr lang="en-US" dirty="0" smtClean="0"/>
              <a:t>--30 voluntary providers</a:t>
            </a:r>
          </a:p>
          <a:p>
            <a:pPr marL="0" indent="0">
              <a:buNone/>
            </a:pPr>
            <a:r>
              <a:rPr lang="en-US" dirty="0"/>
              <a:t>	</a:t>
            </a:r>
            <a:r>
              <a:rPr lang="en-US" dirty="0" smtClean="0"/>
              <a:t>--Average of 4 Homes </a:t>
            </a:r>
          </a:p>
          <a:p>
            <a:pPr marL="0" indent="0">
              <a:buNone/>
            </a:pPr>
            <a:r>
              <a:rPr lang="en-US" dirty="0"/>
              <a:t>	</a:t>
            </a:r>
            <a:endParaRPr lang="en-US" dirty="0" smtClean="0"/>
          </a:p>
          <a:p>
            <a:pPr marL="0" indent="0">
              <a:buNone/>
            </a:pPr>
            <a:r>
              <a:rPr lang="en-US" dirty="0"/>
              <a:t>	</a:t>
            </a:r>
            <a:endParaRPr lang="en-US" dirty="0" smtClean="0"/>
          </a:p>
          <a:p>
            <a:pPr marL="0" indent="0">
              <a:buNone/>
            </a:pPr>
            <a:endParaRPr lang="en-US" dirty="0" smtClean="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3</a:t>
            </a:fld>
            <a:endParaRPr lang="en-US"/>
          </a:p>
        </p:txBody>
      </p:sp>
    </p:spTree>
    <p:extLst>
      <p:ext uri="{BB962C8B-B14F-4D97-AF65-F5344CB8AC3E}">
        <p14:creationId xmlns:p14="http://schemas.microsoft.com/office/powerpoint/2010/main" val="228509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OPWDD Transition Plan Updates </a:t>
            </a:r>
            <a:br>
              <a:rPr lang="en-US" dirty="0" smtClean="0"/>
            </a:br>
            <a:r>
              <a:rPr lang="en-US" dirty="0" smtClean="0"/>
              <a:t/>
            </a:r>
            <a:br>
              <a:rPr lang="en-US" dirty="0" smtClean="0"/>
            </a:br>
            <a:r>
              <a:rPr lang="en-US" dirty="0" smtClean="0"/>
              <a:t>Heightened Scrutiny Evidence and Implementation </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B841EAB4-D493-8142-893E-34E8B1A4CCE2}" type="slidenum">
              <a:rPr lang="en-US" smtClean="0"/>
              <a:pPr/>
              <a:t>4</a:t>
            </a:fld>
            <a:endParaRPr lang="en-US"/>
          </a:p>
        </p:txBody>
      </p:sp>
    </p:spTree>
    <p:extLst>
      <p:ext uri="{BB962C8B-B14F-4D97-AF65-F5344CB8AC3E}">
        <p14:creationId xmlns:p14="http://schemas.microsoft.com/office/powerpoint/2010/main" val="1349713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89" y="457200"/>
            <a:ext cx="8927691" cy="1143000"/>
          </a:xfrm>
        </p:spPr>
        <p:txBody>
          <a:bodyPr>
            <a:noAutofit/>
          </a:bodyPr>
          <a:lstStyle/>
          <a:p>
            <a:r>
              <a:rPr lang="en-US" sz="3200" dirty="0" smtClean="0"/>
              <a:t>Settings that are NOT Home and Community Based 441.301 c 5 of the Regulation</a:t>
            </a:r>
            <a:endParaRPr lang="en-US" sz="3200" dirty="0"/>
          </a:p>
        </p:txBody>
      </p:sp>
      <p:sp>
        <p:nvSpPr>
          <p:cNvPr id="3" name="Content Placeholder 2"/>
          <p:cNvSpPr>
            <a:spLocks noGrp="1"/>
          </p:cNvSpPr>
          <p:nvPr>
            <p:ph idx="1"/>
          </p:nvPr>
        </p:nvSpPr>
        <p:spPr>
          <a:xfrm>
            <a:off x="457200" y="1600200"/>
            <a:ext cx="8229600" cy="4734612"/>
          </a:xfrm>
        </p:spPr>
        <p:txBody>
          <a:bodyPr>
            <a:normAutofit fontScale="47500" lnSpcReduction="20000"/>
          </a:bodyPr>
          <a:lstStyle/>
          <a:p>
            <a:pPr marL="0" indent="0">
              <a:buNone/>
            </a:pPr>
            <a:r>
              <a:rPr lang="en-US" sz="3800" b="1" dirty="0" smtClean="0"/>
              <a:t>“Home and community based settings do not include the following:  </a:t>
            </a:r>
          </a:p>
          <a:p>
            <a:pPr marL="0" indent="0">
              <a:buNone/>
            </a:pPr>
            <a:endParaRPr lang="en-US" sz="3800" dirty="0" smtClean="0"/>
          </a:p>
          <a:p>
            <a:pPr marL="571500" indent="-571500">
              <a:buAutoNum type="romanLcParenBoth"/>
            </a:pPr>
            <a:r>
              <a:rPr lang="en-US" sz="3800" dirty="0" smtClean="0"/>
              <a:t>A nursing facility; </a:t>
            </a:r>
          </a:p>
          <a:p>
            <a:pPr marL="571500" indent="-571500">
              <a:buAutoNum type="romanLcParenBoth"/>
            </a:pPr>
            <a:r>
              <a:rPr lang="en-US" sz="3800" dirty="0" smtClean="0"/>
              <a:t>An institution for mental diseases; </a:t>
            </a:r>
          </a:p>
          <a:p>
            <a:pPr marL="571500" indent="-571500">
              <a:buAutoNum type="romanLcParenBoth"/>
            </a:pPr>
            <a:r>
              <a:rPr lang="en-US" sz="3800" dirty="0" smtClean="0"/>
              <a:t>An intermediate care facility for individuals with intellectual disabilities; </a:t>
            </a:r>
          </a:p>
          <a:p>
            <a:pPr marL="571500" indent="-571500">
              <a:buAutoNum type="romanLcParenBoth"/>
            </a:pPr>
            <a:r>
              <a:rPr lang="en-US" sz="3800" dirty="0" smtClean="0"/>
              <a:t>A hospital;</a:t>
            </a:r>
          </a:p>
          <a:p>
            <a:pPr marL="571500" indent="-571500">
              <a:buFont typeface="Arial"/>
              <a:buAutoNum type="romanLcParenBoth"/>
            </a:pPr>
            <a:r>
              <a:rPr lang="en-US" sz="3800" dirty="0" smtClean="0">
                <a:solidFill>
                  <a:srgbClr val="C00000"/>
                </a:solidFill>
              </a:rPr>
              <a:t>Any </a:t>
            </a:r>
            <a:r>
              <a:rPr lang="en-US" sz="3800" dirty="0">
                <a:solidFill>
                  <a:srgbClr val="C00000"/>
                </a:solidFill>
              </a:rPr>
              <a:t>other locations that have qualities of an institutional setting, as determined by the Secretary. Any setting that is located in a building that is also a publicly or privately operated facility that provides inpatient institutional treatment, or in a building on the grounds of, or immediately adjacent to, a public institution, or any other setting that has the effect of isolating individuals receiving Medicaid HCBS from the broader community of individuals not receiving Medicaid HCBS will be presumed to be a setting that has the qualities of an institution unless the Secretary determines through heightened scrutiny, based on information presented by the State or other parties, that the setting does not have the qualities of an institution and that the setting does have the qualities of home and community-based settings</a:t>
            </a:r>
            <a:r>
              <a:rPr lang="en-US" sz="3800" dirty="0" smtClean="0">
                <a:solidFill>
                  <a:srgbClr val="C00000"/>
                </a:solidFill>
              </a:rPr>
              <a:t>.”</a:t>
            </a:r>
            <a:endParaRPr lang="en-US" sz="3800" dirty="0">
              <a:solidFill>
                <a:srgbClr val="C00000"/>
              </a:solidFill>
            </a:endParaRPr>
          </a:p>
          <a:p>
            <a:pPr marL="571500" indent="-571500">
              <a:buAutoNum type="romanLcParenBoth"/>
            </a:pPr>
            <a:endParaRPr lang="en-US" sz="3800" dirty="0" smtClean="0"/>
          </a:p>
          <a:p>
            <a:pPr marL="571500" indent="-571500">
              <a:buAutoNum type="romanLcParenBoth"/>
            </a:pPr>
            <a:endParaRPr lang="en-US" dirty="0" smtClean="0"/>
          </a:p>
        </p:txBody>
      </p:sp>
      <p:sp>
        <p:nvSpPr>
          <p:cNvPr id="4" name="Date Placeholder 3"/>
          <p:cNvSpPr>
            <a:spLocks noGrp="1"/>
          </p:cNvSpPr>
          <p:nvPr>
            <p:ph type="dt" sz="half" idx="10"/>
          </p:nvPr>
        </p:nvSpPr>
        <p:spPr/>
        <p:txBody>
          <a:bodyPr/>
          <a:lstStyle/>
          <a:p>
            <a:fld id="{33138721-D36B-B44E-8FE6-B7DD7268FB45}" type="datetime1">
              <a:rPr lang="en-US" smtClean="0"/>
              <a:pPr/>
              <a:t>2/27/2017</a:t>
            </a:fld>
            <a:endParaRPr lang="en-US"/>
          </a:p>
        </p:txBody>
      </p:sp>
      <p:sp>
        <p:nvSpPr>
          <p:cNvPr id="5" name="Slide Number Placeholder 4"/>
          <p:cNvSpPr>
            <a:spLocks noGrp="1"/>
          </p:cNvSpPr>
          <p:nvPr>
            <p:ph type="sldNum" sz="quarter" idx="12"/>
          </p:nvPr>
        </p:nvSpPr>
        <p:spPr/>
        <p:txBody>
          <a:bodyPr/>
          <a:lstStyle/>
          <a:p>
            <a:fld id="{B841EAB4-D493-8142-893E-34E8B1A4CCE2}" type="slidenum">
              <a:rPr lang="en-US" smtClean="0"/>
              <a:pPr/>
              <a:t>5</a:t>
            </a:fld>
            <a:endParaRPr lang="en-US"/>
          </a:p>
        </p:txBody>
      </p:sp>
    </p:spTree>
    <p:extLst>
      <p:ext uri="{BB962C8B-B14F-4D97-AF65-F5344CB8AC3E}">
        <p14:creationId xmlns:p14="http://schemas.microsoft.com/office/powerpoint/2010/main" val="141225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7956"/>
            <a:ext cx="9144000" cy="1135554"/>
          </a:xfrm>
        </p:spPr>
        <p:txBody>
          <a:bodyPr>
            <a:noAutofit/>
          </a:bodyPr>
          <a:lstStyle/>
          <a:p>
            <a:r>
              <a:rPr lang="en-US" dirty="0" smtClean="0">
                <a:latin typeface="Arial" panose="020B0604020202020204" pitchFamily="34" charset="0"/>
                <a:cs typeface="Arial" panose="020B0604020202020204" pitchFamily="34" charset="0"/>
              </a:rPr>
              <a:t>What is “Heightened Scrutiny”?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68544"/>
            <a:ext cx="8229600" cy="3503223"/>
          </a:xfrm>
        </p:spPr>
        <p:txBody>
          <a:bodyPr anchor="ctr">
            <a:normAutofit/>
          </a:bodyPr>
          <a:lstStyle/>
          <a:p>
            <a:r>
              <a:rPr lang="en-US" sz="2250" dirty="0"/>
              <a:t>Process for submitting evidence to the CMS Secretary </a:t>
            </a:r>
            <a:r>
              <a:rPr lang="en-US" sz="2250" b="1" dirty="0">
                <a:solidFill>
                  <a:srgbClr val="5A2B6F"/>
                </a:solidFill>
              </a:rPr>
              <a:t>for settings that CMS “presumes not to be HCBS”</a:t>
            </a:r>
            <a:r>
              <a:rPr lang="en-US" sz="2250" dirty="0">
                <a:solidFill>
                  <a:srgbClr val="5A2B6F"/>
                </a:solidFill>
              </a:rPr>
              <a:t> </a:t>
            </a:r>
            <a:r>
              <a:rPr lang="en-US" sz="2250" dirty="0"/>
              <a:t>where the state finds that the setting </a:t>
            </a:r>
            <a:r>
              <a:rPr lang="en-US" sz="2250" b="1" dirty="0"/>
              <a:t>can meet HCBS </a:t>
            </a:r>
            <a:r>
              <a:rPr lang="en-US" sz="2250" dirty="0"/>
              <a:t>under a “heightened scrutiny” threshold. </a:t>
            </a:r>
          </a:p>
          <a:p>
            <a:endParaRPr lang="en-US" sz="2250" dirty="0"/>
          </a:p>
          <a:p>
            <a:r>
              <a:rPr lang="en-US" sz="2250" dirty="0"/>
              <a:t>State must overcome the presumption and prove that such settings are </a:t>
            </a:r>
            <a:r>
              <a:rPr lang="en-US" sz="2250" b="1" dirty="0">
                <a:solidFill>
                  <a:srgbClr val="5A2B6F"/>
                </a:solidFill>
              </a:rPr>
              <a:t>not institutional in nature </a:t>
            </a:r>
            <a:r>
              <a:rPr lang="en-US" sz="2250" dirty="0"/>
              <a:t>and</a:t>
            </a:r>
            <a:r>
              <a:rPr lang="en-US" sz="2250" dirty="0">
                <a:solidFill>
                  <a:srgbClr val="5A2B6F"/>
                </a:solidFill>
              </a:rPr>
              <a:t> </a:t>
            </a:r>
            <a:r>
              <a:rPr lang="en-US" sz="2250" b="1" dirty="0">
                <a:solidFill>
                  <a:srgbClr val="5A2B6F"/>
                </a:solidFill>
              </a:rPr>
              <a:t>do not isolate people with disabilities from the broader community</a:t>
            </a:r>
            <a:r>
              <a:rPr lang="en-US" sz="2250" dirty="0">
                <a:solidFill>
                  <a:srgbClr val="5A2B6F"/>
                </a:solidFill>
              </a:rPr>
              <a:t>.  </a:t>
            </a:r>
          </a:p>
        </p:txBody>
      </p:sp>
      <p:sp>
        <p:nvSpPr>
          <p:cNvPr id="4" name="Slide Number Placeholder 3"/>
          <p:cNvSpPr>
            <a:spLocks noGrp="1"/>
          </p:cNvSpPr>
          <p:nvPr>
            <p:ph type="sldNum" sz="quarter" idx="12"/>
          </p:nvPr>
        </p:nvSpPr>
        <p:spPr/>
        <p:txBody>
          <a:bodyPr/>
          <a:lstStyle/>
          <a:p>
            <a:fld id="{B841EAB4-D493-8142-893E-34E8B1A4CCE2}" type="slidenum">
              <a:rPr lang="en-US" smtClean="0">
                <a:solidFill>
                  <a:prstClr val="white"/>
                </a:solidFill>
              </a:rPr>
              <a:pPr/>
              <a:t>6</a:t>
            </a:fld>
            <a:endParaRPr lang="en-US" dirty="0">
              <a:solidFill>
                <a:prstClr val="white"/>
              </a:solidFill>
            </a:endParaRPr>
          </a:p>
        </p:txBody>
      </p:sp>
    </p:spTree>
    <p:extLst>
      <p:ext uri="{BB962C8B-B14F-4D97-AF65-F5344CB8AC3E}">
        <p14:creationId xmlns:p14="http://schemas.microsoft.com/office/powerpoint/2010/main" val="1982500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507513"/>
            <a:ext cx="8229600" cy="1141177"/>
          </a:xfrm>
        </p:spPr>
        <p:txBody>
          <a:bodyPr>
            <a:normAutofit fontScale="90000"/>
          </a:bodyPr>
          <a:lstStyle/>
          <a:p>
            <a:r>
              <a:rPr lang="en-US" dirty="0" smtClean="0"/>
              <a:t>Heightened Scrutiny Evidence Self-Report—Reminders  </a:t>
            </a:r>
            <a:endParaRPr lang="en-US" dirty="0"/>
          </a:p>
        </p:txBody>
      </p:sp>
      <p:sp>
        <p:nvSpPr>
          <p:cNvPr id="3" name="Content Placeholder 2"/>
          <p:cNvSpPr>
            <a:spLocks noGrp="1"/>
          </p:cNvSpPr>
          <p:nvPr>
            <p:ph idx="1"/>
          </p:nvPr>
        </p:nvSpPr>
        <p:spPr>
          <a:xfrm>
            <a:off x="457200" y="2134915"/>
            <a:ext cx="8229600" cy="4584540"/>
          </a:xfrm>
        </p:spPr>
        <p:txBody>
          <a:bodyPr>
            <a:normAutofit fontScale="92500" lnSpcReduction="20000"/>
          </a:bodyPr>
          <a:lstStyle/>
          <a:p>
            <a:r>
              <a:rPr lang="en-US" dirty="0" smtClean="0"/>
              <a:t>Evidence Package was reviewed with Provider Associations during special conference call on 8/5/16</a:t>
            </a:r>
          </a:p>
          <a:p>
            <a:r>
              <a:rPr lang="en-US" dirty="0"/>
              <a:t>Continuation of information provided in October 2015 through Provider Communication Memo on Heightened Scrutiny </a:t>
            </a:r>
            <a:endParaRPr lang="en-US" dirty="0" smtClean="0"/>
          </a:p>
          <a:p>
            <a:r>
              <a:rPr lang="en-US" dirty="0" smtClean="0"/>
              <a:t>Package is essentially the same as the August 2016 version except for revised timeframe and additional sections added to the Evidence Report requested by DOH</a:t>
            </a:r>
            <a:endParaRPr lang="en-US" dirty="0"/>
          </a:p>
        </p:txBody>
      </p:sp>
      <p:sp>
        <p:nvSpPr>
          <p:cNvPr id="4" name="Slide Number Placeholder 3"/>
          <p:cNvSpPr>
            <a:spLocks noGrp="1"/>
          </p:cNvSpPr>
          <p:nvPr>
            <p:ph type="sldNum" sz="quarter" idx="12"/>
          </p:nvPr>
        </p:nvSpPr>
        <p:spPr/>
        <p:txBody>
          <a:bodyPr/>
          <a:lstStyle/>
          <a:p>
            <a:fld id="{B841EAB4-D493-8142-893E-34E8B1A4CCE2}" type="slidenum">
              <a:rPr lang="en-US" smtClean="0"/>
              <a:pPr/>
              <a:t>7</a:t>
            </a:fld>
            <a:endParaRPr lang="en-US"/>
          </a:p>
        </p:txBody>
      </p:sp>
    </p:spTree>
    <p:extLst>
      <p:ext uri="{BB962C8B-B14F-4D97-AF65-F5344CB8AC3E}">
        <p14:creationId xmlns:p14="http://schemas.microsoft.com/office/powerpoint/2010/main" val="3435185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OPWDD--Number of HS Sites </a:t>
            </a:r>
            <a:br>
              <a:rPr lang="en-US" dirty="0" smtClean="0"/>
            </a:br>
            <a:r>
              <a:rPr lang="en-US" dirty="0" smtClean="0"/>
              <a:t>Identified by DQI </a:t>
            </a:r>
            <a:endParaRPr lang="en-US" sz="4000" dirty="0"/>
          </a:p>
        </p:txBody>
      </p:sp>
      <p:sp>
        <p:nvSpPr>
          <p:cNvPr id="4" name="Date Placeholder 3"/>
          <p:cNvSpPr>
            <a:spLocks noGrp="1"/>
          </p:cNvSpPr>
          <p:nvPr>
            <p:ph type="dt" sz="half" idx="10"/>
          </p:nvPr>
        </p:nvSpPr>
        <p:spPr/>
        <p:txBody>
          <a:bodyPr/>
          <a:lstStyle/>
          <a:p>
            <a:fld id="{33138721-D36B-B44E-8FE6-B7DD7268FB45}" type="datetime1">
              <a:rPr lang="en-US" smtClean="0"/>
              <a:pPr/>
              <a:t>2/27/2017</a:t>
            </a:fld>
            <a:endParaRPr lang="en-US"/>
          </a:p>
        </p:txBody>
      </p:sp>
      <p:sp>
        <p:nvSpPr>
          <p:cNvPr id="5" name="Slide Number Placeholder 4"/>
          <p:cNvSpPr>
            <a:spLocks noGrp="1"/>
          </p:cNvSpPr>
          <p:nvPr>
            <p:ph type="sldNum" sz="quarter" idx="12"/>
          </p:nvPr>
        </p:nvSpPr>
        <p:spPr/>
        <p:txBody>
          <a:bodyPr/>
          <a:lstStyle/>
          <a:p>
            <a:fld id="{B841EAB4-D493-8142-893E-34E8B1A4CCE2}" type="slidenum">
              <a:rPr lang="en-US" smtClean="0"/>
              <a:pPr/>
              <a:t>8</a:t>
            </a:fld>
            <a:endParaRPr lang="en-US"/>
          </a:p>
        </p:txBody>
      </p:sp>
      <p:pic>
        <p:nvPicPr>
          <p:cNvPr id="6" name="image2.png" descr="image2.png"/>
          <p:cNvPicPr>
            <a:picLocks noGrp="1" noChangeAspect="1"/>
          </p:cNvPicPr>
          <p:nvPr>
            <p:ph idx="1"/>
          </p:nvPr>
        </p:nvPicPr>
        <p:blipFill>
          <a:blip r:embed="rId3"/>
          <a:stretch>
            <a:fillRect/>
          </a:stretch>
        </p:blipFill>
        <p:spPr>
          <a:xfrm>
            <a:off x="1627094" y="1625309"/>
            <a:ext cx="6408542" cy="4681361"/>
          </a:xfrm>
          <a:prstGeom prst="rect">
            <a:avLst/>
          </a:prstGeom>
        </p:spPr>
      </p:pic>
    </p:spTree>
    <p:extLst>
      <p:ext uri="{BB962C8B-B14F-4D97-AF65-F5344CB8AC3E}">
        <p14:creationId xmlns:p14="http://schemas.microsoft.com/office/powerpoint/2010/main" val="990376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877" y="347956"/>
            <a:ext cx="8657025" cy="1867343"/>
          </a:xfrm>
        </p:spPr>
        <p:txBody>
          <a:bodyPr>
            <a:noAutofit/>
          </a:bodyPr>
          <a:lstStyle/>
          <a:p>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How does a provider know if a setting is subject to Heightened Scrutiny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a:r>
            <a:br>
              <a:rPr lang="en-US" sz="4000" dirty="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
            </a:r>
            <a:br>
              <a:rPr lang="en-US" sz="4000" dirty="0" smtClean="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3305" y="2215299"/>
            <a:ext cx="8363495" cy="3921550"/>
          </a:xfrm>
        </p:spPr>
        <p:txBody>
          <a:bodyPr anchor="ctr">
            <a:noAutofit/>
          </a:bodyPr>
          <a:lstStyle/>
          <a:p>
            <a:r>
              <a:rPr lang="en-US" sz="2400" b="1" u="sng" dirty="0" smtClean="0"/>
              <a:t>If</a:t>
            </a:r>
            <a:r>
              <a:rPr lang="en-US" sz="2400" b="1" dirty="0" smtClean="0"/>
              <a:t> the </a:t>
            </a:r>
            <a:r>
              <a:rPr lang="en-US" sz="2400" b="1" dirty="0"/>
              <a:t>setting was identified by DQI as </a:t>
            </a:r>
            <a:r>
              <a:rPr lang="en-US" sz="2400" b="1" dirty="0" smtClean="0"/>
              <a:t>subject to HS via Exit Conference Form and/or the agency </a:t>
            </a:r>
            <a:r>
              <a:rPr lang="en-US" sz="2400" b="1" dirty="0"/>
              <a:t>Director </a:t>
            </a:r>
            <a:r>
              <a:rPr lang="en-US" sz="2400" b="1" dirty="0" smtClean="0"/>
              <a:t>was notified by DQI (10/2015-2/28/2017 review cycle). </a:t>
            </a:r>
            <a:endParaRPr lang="en-US" sz="2400" b="1" dirty="0" smtClean="0">
              <a:solidFill>
                <a:srgbClr val="FF0000"/>
              </a:solidFill>
            </a:endParaRPr>
          </a:p>
          <a:p>
            <a:pPr marL="0" indent="0">
              <a:buNone/>
            </a:pPr>
            <a:endParaRPr lang="en-US" sz="1400" b="1" dirty="0" smtClean="0"/>
          </a:p>
          <a:p>
            <a:r>
              <a:rPr lang="en-US" sz="2400" b="1" u="sng" dirty="0"/>
              <a:t>O</a:t>
            </a:r>
            <a:r>
              <a:rPr lang="en-US" sz="2400" b="1" u="sng" dirty="0" smtClean="0"/>
              <a:t>r</a:t>
            </a:r>
            <a:r>
              <a:rPr lang="en-US" sz="2400" b="1" dirty="0" smtClean="0"/>
              <a:t> the </a:t>
            </a:r>
            <a:r>
              <a:rPr lang="en-US" sz="2400" b="1" dirty="0"/>
              <a:t>provider self-identifies a site </a:t>
            </a:r>
            <a:r>
              <a:rPr lang="en-US" sz="2400" b="1" dirty="0" smtClean="0"/>
              <a:t>as HS by </a:t>
            </a:r>
            <a:r>
              <a:rPr lang="en-US" sz="2400" b="1" dirty="0"/>
              <a:t>meeting one or more </a:t>
            </a:r>
            <a:r>
              <a:rPr lang="en-US" sz="2400" b="1" dirty="0" smtClean="0"/>
              <a:t>criteria for HS through the Evidence Package Process.</a:t>
            </a:r>
          </a:p>
          <a:p>
            <a:endParaRPr lang="en-US" sz="1400" b="1" dirty="0" smtClean="0"/>
          </a:p>
          <a:p>
            <a:r>
              <a:rPr lang="en-US" sz="2400" b="1" dirty="0" smtClean="0"/>
              <a:t>Sites identified as meeting one or more HS criteria by DQI or self-identified will be reconciled by OPWDD and subject to the HS Process. </a:t>
            </a:r>
          </a:p>
        </p:txBody>
      </p:sp>
      <p:sp>
        <p:nvSpPr>
          <p:cNvPr id="4" name="Slide Number Placeholder 3"/>
          <p:cNvSpPr>
            <a:spLocks noGrp="1"/>
          </p:cNvSpPr>
          <p:nvPr>
            <p:ph type="sldNum" sz="quarter" idx="12"/>
          </p:nvPr>
        </p:nvSpPr>
        <p:spPr/>
        <p:txBody>
          <a:bodyPr/>
          <a:lstStyle/>
          <a:p>
            <a:fld id="{B841EAB4-D493-8142-893E-34E8B1A4CCE2}" type="slidenum">
              <a:rPr lang="en-US" smtClean="0">
                <a:solidFill>
                  <a:prstClr val="white"/>
                </a:solidFill>
              </a:rPr>
              <a:pPr/>
              <a:t>9</a:t>
            </a:fld>
            <a:endParaRPr lang="en-US" dirty="0">
              <a:solidFill>
                <a:prstClr val="white"/>
              </a:solidFill>
            </a:endParaRPr>
          </a:p>
        </p:txBody>
      </p:sp>
    </p:spTree>
    <p:extLst>
      <p:ext uri="{BB962C8B-B14F-4D97-AF65-F5344CB8AC3E}">
        <p14:creationId xmlns:p14="http://schemas.microsoft.com/office/powerpoint/2010/main" val="841186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2446</TotalTime>
  <Words>1308</Words>
  <Application>Microsoft Office PowerPoint</Application>
  <PresentationFormat>On-screen Show (4:3)</PresentationFormat>
  <Paragraphs>226</Paragraphs>
  <Slides>20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Bold</vt:lpstr>
      <vt:lpstr>Calibri</vt:lpstr>
      <vt:lpstr>Wingdings</vt:lpstr>
      <vt:lpstr>Office Theme</vt:lpstr>
      <vt:lpstr>    HCBS Settings Updates and Heightened Scrutiny        </vt:lpstr>
      <vt:lpstr>NYS HCBS Settings Transition Plan Update   </vt:lpstr>
      <vt:lpstr>OPWDD Transition Plan Updates </vt:lpstr>
      <vt:lpstr>OPWDD Transition Plan Updates   Heightened Scrutiny Evidence and Implementation </vt:lpstr>
      <vt:lpstr>Settings that are NOT Home and Community Based 441.301 c 5 of the Regulation</vt:lpstr>
      <vt:lpstr>What is “Heightened Scrutiny”?   </vt:lpstr>
      <vt:lpstr>Heightened Scrutiny Evidence Self-Report—Reminders  </vt:lpstr>
      <vt:lpstr>OPWDD--Number of HS Sites  Identified by DQI </vt:lpstr>
      <vt:lpstr>    How does a provider know if a setting is subject to Heightened Scrutiny ?    </vt:lpstr>
      <vt:lpstr>Reminder--Heightened Scrutiny Process is not one-time </vt:lpstr>
      <vt:lpstr>What Does a Heightened Scrutiny Designation Mean for the Setting and its Provider? </vt:lpstr>
      <vt:lpstr>Heightened Scrutiny Evidence Self-Report </vt:lpstr>
      <vt:lpstr>Example of Evidence  Self-Report Question </vt:lpstr>
      <vt:lpstr>If No, Specify Work Plan Action:</vt:lpstr>
      <vt:lpstr>Revised OPWDD Heightened Scrutiny Process Timeline </vt:lpstr>
      <vt:lpstr>OPWDD Heightened Scrutiny Process Timeline (Cont.)</vt:lpstr>
      <vt:lpstr>OPWDD Heightened Scrutiny Process Timeline (Cont.)</vt:lpstr>
      <vt:lpstr>Dates and Times for Training</vt:lpstr>
      <vt:lpstr>PowerPoint Presentation</vt:lpstr>
      <vt:lpstr>Questions on HCBS Settings Heightened Scrutiny  </vt:lpstr>
    </vt:vector>
  </TitlesOfParts>
  <Company>NYSOMRDD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NYSOMRDD</dc:creator>
  <cp:lastModifiedBy>Riviello, Maryann, C.</cp:lastModifiedBy>
  <cp:revision>163</cp:revision>
  <dcterms:created xsi:type="dcterms:W3CDTF">2015-01-12T14:14:13Z</dcterms:created>
  <dcterms:modified xsi:type="dcterms:W3CDTF">2017-02-27T20:17:44Z</dcterms:modified>
</cp:coreProperties>
</file>